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handoutMasterIdLst>
    <p:handoutMasterId r:id="rId16"/>
  </p:handoutMasterIdLst>
  <p:sldIdLst>
    <p:sldId id="256" r:id="rId2"/>
    <p:sldId id="263" r:id="rId3"/>
    <p:sldId id="264" r:id="rId4"/>
    <p:sldId id="267" r:id="rId5"/>
    <p:sldId id="259" r:id="rId6"/>
    <p:sldId id="287" r:id="rId7"/>
    <p:sldId id="288" r:id="rId8"/>
    <p:sldId id="289" r:id="rId9"/>
    <p:sldId id="258" r:id="rId10"/>
    <p:sldId id="290" r:id="rId11"/>
    <p:sldId id="291" r:id="rId12"/>
    <p:sldId id="292" r:id="rId13"/>
    <p:sldId id="273" r:id="rId14"/>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56">
          <p15:clr>
            <a:srgbClr val="A4A3A4"/>
          </p15:clr>
        </p15:guide>
        <p15:guide id="2" pos="284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9CBB"/>
    <a:srgbClr val="2BB8D4"/>
    <a:srgbClr val="33A3C3"/>
    <a:srgbClr val="DEDE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93" d="100"/>
          <a:sy n="93" d="100"/>
        </p:scale>
        <p:origin x="274" y="67"/>
      </p:cViewPr>
      <p:guideLst>
        <p:guide orient="horz" pos="2156"/>
        <p:guide pos="2842"/>
      </p:guideLst>
    </p:cSldViewPr>
  </p:slideViewPr>
  <p:notesTextViewPr>
    <p:cViewPr>
      <p:scale>
        <a:sx n="1" d="1"/>
        <a:sy n="1" d="1"/>
      </p:scale>
      <p:origin x="0" y="0"/>
    </p:cViewPr>
  </p:notesTextViewPr>
  <p:sorterViewPr showFormatting="0">
    <p:cViewPr>
      <p:scale>
        <a:sx n="100" d="100"/>
        <a:sy n="100" d="100"/>
      </p:scale>
      <p:origin x="0" y="-279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Calibri" panose="020F0502020204030204" pitchFamily="34" charset="0"/>
                <a:ea typeface="SimSun" panose="02010600030101010101" pitchFamily="2" charset="-122"/>
                <a:cs typeface="+mn-cs"/>
              </a:rPr>
              <a:t>2021/12/17</a:t>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Calibri" panose="020F0502020204030204" pitchFamily="34" charset="0"/>
                <a:ea typeface="SimSun" panose="02010600030101010101" pitchFamily="2" charset="-122"/>
                <a:cs typeface="+mn-cs"/>
              </a:rPr>
              <a:t>‹#›</a:t>
            </a:fld>
            <a:endParaRPr lang="zh-CN" altLang="en-US" strike="noStrike" noProof="1"/>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Arial" panose="020B0604020202020204" pitchFamily="34" charset="0"/>
              </a:defRPr>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Arial" panose="020B0604020202020204" pitchFamily="34" charset="0"/>
              </a:defRPr>
            </a:lvl1pPr>
          </a:lstStyle>
          <a:p>
            <a:pPr fontAlgn="base"/>
            <a:fld id="{D2A48B96-639E-45A3-A0BA-2464DFDB1FAA}" type="datetimeFigureOut">
              <a:rPr lang="zh-CN" altLang="en-US" strike="noStrike" noProof="1" smtClean="0">
                <a:latin typeface="Calibri" panose="020F0502020204030204" pitchFamily="34" charset="0"/>
                <a:ea typeface="Arial" panose="020B0604020202020204" pitchFamily="34" charset="0"/>
                <a:cs typeface="+mn-cs"/>
              </a:rPr>
              <a:t>2021/12/17</a:t>
            </a:fld>
            <a:endParaRPr lang="zh-CN" altLang="en-US" strike="noStrike" noProof="1"/>
          </a:p>
        </p:txBody>
      </p:sp>
      <p:sp>
        <p:nvSpPr>
          <p:cNvPr id="4100"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4101" name="备注占位符 4"/>
          <p:cNvSpPr>
            <a:spLocks noGrp="1"/>
          </p:cNvSpPr>
          <p:nvPr>
            <p:ph type="body" sz="quarter"/>
          </p:nvPr>
        </p:nvSpPr>
        <p:spPr>
          <a:xfrm>
            <a:off x="685800" y="4400550"/>
            <a:ext cx="5486400" cy="3600450"/>
          </a:xfrm>
          <a:prstGeom prst="rect">
            <a:avLst/>
          </a:prstGeom>
          <a:noFill/>
          <a:ln w="9525">
            <a:noFill/>
          </a:ln>
        </p:spPr>
        <p:txBody>
          <a:bodyPr lIns="91440" tIns="45720" rIns="91440" bIns="45720" anchor="t" anchorCtr="0"/>
          <a:lstStyle/>
          <a:p>
            <a:pPr lvl="0"/>
            <a:r>
              <a:rPr lang="zh-CN" altLang="en-US"/>
              <a:t>Click to edit Master text style</a:t>
            </a:r>
          </a:p>
          <a:p>
            <a:pPr lvl="1"/>
            <a:r>
              <a:rPr lang="zh-CN" altLang="en-US"/>
              <a:t>Second level</a:t>
            </a:r>
          </a:p>
          <a:p>
            <a:pPr lvl="2"/>
            <a:r>
              <a:rPr lang="zh-CN" altLang="en-US"/>
              <a:t>Third level</a:t>
            </a:r>
          </a:p>
          <a:p>
            <a:pPr lvl="3"/>
            <a:r>
              <a:rPr lang="zh-CN" altLang="en-US"/>
              <a:t>Fourth level</a:t>
            </a:r>
          </a:p>
          <a:p>
            <a:pPr lvl="4"/>
            <a:r>
              <a:rPr lang="zh-CN" altLang="en-US"/>
              <a:t>Fifth level</a:t>
            </a: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ea typeface="Arial" panose="020B0604020202020204" pitchFamily="34" charset="0"/>
              </a:defRPr>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ea typeface="Arial" panose="020B0604020202020204" pitchFamily="34" charset="0"/>
              </a:defRPr>
            </a:lvl1pPr>
          </a:lstStyle>
          <a:p>
            <a:pPr fontAlgn="base"/>
            <a:fld id="{A6837353-30EB-4A48-80EB-173D804AEFBD}" type="slidenum">
              <a:rPr lang="zh-CN" altLang="en-US" strike="noStrike" noProof="1" smtClean="0">
                <a:latin typeface="Calibri" panose="020F0502020204030204" pitchFamily="34" charset="0"/>
                <a:ea typeface="Arial" panose="020B0604020202020204" pitchFamily="34" charset="0"/>
                <a:cs typeface="+mn-cs"/>
              </a:rPr>
              <a:t>‹#›</a:t>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Arial" panose="020B0604020202020204" pitchFamily="34" charset="0"/>
        <a:cs typeface="+mn-cs"/>
      </a:defRPr>
    </a:lvl1pPr>
    <a:lvl2pPr marL="457200" algn="l" defTabSz="914400" rtl="0" eaLnBrk="1" latinLnBrk="0" hangingPunct="1">
      <a:defRPr sz="1200" kern="1200">
        <a:solidFill>
          <a:schemeClr val="tx1"/>
        </a:solidFill>
        <a:latin typeface="+mn-lt"/>
        <a:ea typeface="Arial" panose="020B0604020202020204" pitchFamily="34" charset="0"/>
        <a:cs typeface="+mn-cs"/>
      </a:defRPr>
    </a:lvl2pPr>
    <a:lvl3pPr marL="914400" algn="l" defTabSz="914400" rtl="0" eaLnBrk="1" latinLnBrk="0" hangingPunct="1">
      <a:defRPr sz="1200" kern="1200">
        <a:solidFill>
          <a:schemeClr val="tx1"/>
        </a:solidFill>
        <a:latin typeface="+mn-lt"/>
        <a:ea typeface="Arial" panose="020B0604020202020204" pitchFamily="34" charset="0"/>
        <a:cs typeface="+mn-cs"/>
      </a:defRPr>
    </a:lvl3pPr>
    <a:lvl4pPr marL="1371600" algn="l" defTabSz="914400" rtl="0" eaLnBrk="1" latinLnBrk="0" hangingPunct="1">
      <a:defRPr sz="1200" kern="1200">
        <a:solidFill>
          <a:schemeClr val="tx1"/>
        </a:solidFill>
        <a:latin typeface="+mn-lt"/>
        <a:ea typeface="Arial" panose="020B0604020202020204" pitchFamily="34" charset="0"/>
        <a:cs typeface="+mn-cs"/>
      </a:defRPr>
    </a:lvl4pPr>
    <a:lvl5pPr marL="1828800" algn="l" defTabSz="914400" rtl="0" eaLnBrk="1" latinLnBrk="0" hangingPunct="1">
      <a:defRPr sz="1200" kern="1200">
        <a:solidFill>
          <a:schemeClr val="tx1"/>
        </a:solidFill>
        <a:latin typeface="+mn-lt"/>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auto"/>
            <a:r>
              <a:rPr lang="zh-CN" altLang="en-US" strike="noStrike" noProof="1" smtClean="0"/>
              <a:t>Click to edit Master title style</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smtClean="0"/>
              <a:t>Click to edit Master title style</a:t>
            </a:r>
          </a:p>
        </p:txBody>
      </p:sp>
      <p:sp>
        <p:nvSpPr>
          <p:cNvPr id="4" name="Date Placeholder 3"/>
          <p:cNvSpPr>
            <a:spLocks noGrp="1"/>
          </p:cNvSpPr>
          <p:nvPr>
            <p:ph type="dt" sz="half" idx="10"/>
          </p:nvPr>
        </p:nvSpPr>
        <p:spPr>
          <a:xfrm>
            <a:off x="838200" y="6356350"/>
            <a:ext cx="2743200" cy="365125"/>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rPr>
              <a:t> </a:t>
            </a:r>
          </a:p>
        </p:txBody>
      </p:sp>
      <p:sp>
        <p:nvSpPr>
          <p:cNvPr id="5" name="Footer Placeholder 4"/>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rPr>
              <a:t> </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defRPr/>
            </a:pPr>
            <a:fld id="{06C5AD45-3460-4F53-86B4-E2C2474A3314}"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nchorCtr="0"/>
          <a:lstStyle/>
          <a:p>
            <a:pPr lvl="0"/>
            <a:r>
              <a:rPr lang="zh-CN" altLang="en-US" dirty="0"/>
              <a:t>Click to edit Master title style</a:t>
            </a:r>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nchor="t" anchorCtr="0"/>
          <a:lstStyle/>
          <a:p>
            <a:pPr lvl="0"/>
            <a:r>
              <a:rPr lang="zh-CN" altLang="en-US" dirty="0"/>
              <a:t>Click to edit Master text style</a:t>
            </a:r>
          </a:p>
          <a:p>
            <a:pPr lvl="1"/>
            <a:r>
              <a:rPr lang="zh-CN" altLang="en-US" dirty="0"/>
              <a:t>Second level</a:t>
            </a:r>
          </a:p>
          <a:p>
            <a:pPr lvl="2"/>
            <a:r>
              <a:rPr lang="zh-CN" altLang="en-US" dirty="0"/>
              <a:t>Third level</a:t>
            </a:r>
          </a:p>
          <a:p>
            <a:pPr lvl="3"/>
            <a:r>
              <a:rPr lang="zh-CN" altLang="en-US" dirty="0"/>
              <a:t>Fourth level</a:t>
            </a:r>
          </a:p>
          <a:p>
            <a:pPr lvl="4"/>
            <a:r>
              <a:rPr lang="zh-CN" altLang="en-US" dirty="0"/>
              <a:t>Fifth level</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a:ln>
                  <a:noFill/>
                </a:ln>
                <a:solidFill>
                  <a:schemeClr val="tx1">
                    <a:tint val="75000"/>
                  </a:schemeClr>
                </a:solidFill>
                <a:effectLst/>
                <a:uLnTx/>
                <a:uFillTx/>
                <a:latin typeface="+mn-lt"/>
                <a:ea typeface="Arial" panose="020B0604020202020204" pitchFamily="34" charset="0"/>
                <a:cs typeface="+mn-cs"/>
              </a:rPr>
              <a:t> </a:t>
            </a:r>
            <a:endParaRPr kumimoji="0" lang="zh-CN" altLang="en-US" sz="1200" b="0" i="0" u="none" strike="noStrike" kern="1200" cap="none" spc="0" normalizeH="0" baseline="0" noProof="0">
              <a:ln>
                <a:noFill/>
              </a:ln>
              <a:solidFill>
                <a:schemeClr val="tx1">
                  <a:tint val="75000"/>
                </a:schemeClr>
              </a:solidFill>
              <a:effectLst/>
              <a:uLnTx/>
              <a:uFillTx/>
              <a:latin typeface="+mn-lt"/>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200" b="0" i="0" u="none" strike="noStrike" kern="1200" cap="none" spc="0" normalizeH="0" baseline="0" noProof="0">
                <a:ln>
                  <a:noFill/>
                </a:ln>
                <a:solidFill>
                  <a:schemeClr val="tx1">
                    <a:tint val="75000"/>
                  </a:schemeClr>
                </a:solidFill>
                <a:effectLst/>
                <a:uLnTx/>
                <a:uFillTx/>
                <a:latin typeface="+mn-lt"/>
                <a:ea typeface="Arial" panose="020B0604020202020204" pitchFamily="34" charset="0"/>
                <a:cs typeface="+mn-cs"/>
              </a:rPr>
              <a:t> </a:t>
            </a:r>
            <a:endParaRPr kumimoji="0" lang="zh-CN" altLang="en-US" sz="1200" b="0" i="0" u="none" strike="noStrike" kern="1200" cap="none" spc="0" normalizeH="0" baseline="0" noProof="0">
              <a:ln>
                <a:noFill/>
              </a:ln>
              <a:solidFill>
                <a:schemeClr val="tx1">
                  <a:tint val="75000"/>
                </a:schemeClr>
              </a:solidFill>
              <a:effectLst/>
              <a:uLnTx/>
              <a:uFillTx/>
              <a:latin typeface="+mn-lt"/>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06C5AD45-3460-4F53-86B4-E2C2474A3314}"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Arial" panose="020B0604020202020204" pitchFamily="34" charset="0"/>
                <a:cs typeface="+mn-cs"/>
              </a:rPr>
              <a:t>‹#›</a:t>
            </a:fld>
            <a:endParaRPr kumimoji="0" lang="zh-CN" altLang="en-US" sz="1200" b="0" i="0" u="none" strike="noStrike" kern="1200" cap="none" spc="0" normalizeH="0" baseline="0" noProof="0">
              <a:ln>
                <a:noFill/>
              </a:ln>
              <a:solidFill>
                <a:schemeClr val="tx1">
                  <a:tint val="75000"/>
                </a:schemeClr>
              </a:solidFill>
              <a:effectLst/>
              <a:uLnTx/>
              <a:uFillTx/>
              <a:latin typeface="+mn-lt"/>
              <a:ea typeface="Arial" panose="020B0604020202020204" pitchFamily="34" charset="0"/>
              <a:cs typeface="+mn-cs"/>
            </a:endParaRPr>
          </a:p>
        </p:txBody>
      </p:sp>
    </p:spTree>
  </p:cSld>
  <p:clrMap bg1="lt1" tx1="dk1" bg2="lt2" tx2="dk2" accent1="accent1" accent2="accent2" accent3="accent3" accent4="accent4" accent5="accent5" accent6="accent6" hlink="hlink" folHlink="folHlink"/>
  <p:sldLayoutIdLst>
    <p:sldLayoutId id="2147483649" r:id="rId1"/>
  </p:sldLayoutIdLst>
  <p:transition spd="slow">
    <p:wipe/>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exels-nataliya-vaitkevich-6941098"/>
          <p:cNvPicPr>
            <a:picLocks noChangeAspect="1"/>
          </p:cNvPicPr>
          <p:nvPr/>
        </p:nvPicPr>
        <p:blipFill>
          <a:blip r:embed="rId2"/>
          <a:srcRect t="22495" b="31097"/>
          <a:stretch>
            <a:fillRect/>
          </a:stretch>
        </p:blipFill>
        <p:spPr>
          <a:xfrm flipH="1">
            <a:off x="-263525" y="-12700"/>
            <a:ext cx="10416540" cy="6842125"/>
          </a:xfrm>
          <a:prstGeom prst="rect">
            <a:avLst/>
          </a:prstGeom>
        </p:spPr>
      </p:pic>
      <p:sp>
        <p:nvSpPr>
          <p:cNvPr id="10" name="矩形 9"/>
          <p:cNvSpPr/>
          <p:nvPr/>
        </p:nvSpPr>
        <p:spPr>
          <a:xfrm>
            <a:off x="-263525" y="-12700"/>
            <a:ext cx="12252325"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直角三角形 7"/>
          <p:cNvSpPr/>
          <p:nvPr/>
        </p:nvSpPr>
        <p:spPr>
          <a:xfrm flipH="1">
            <a:off x="6972300" y="1028700"/>
            <a:ext cx="3597275" cy="5829300"/>
          </a:xfrm>
          <a:prstGeom prst="rtTriangle">
            <a:avLst/>
          </a:prstGeom>
          <a:solidFill>
            <a:srgbClr val="2B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直角三角形 6"/>
          <p:cNvSpPr/>
          <p:nvPr/>
        </p:nvSpPr>
        <p:spPr>
          <a:xfrm flipH="1" flipV="1">
            <a:off x="7747000" y="0"/>
            <a:ext cx="3829050" cy="3746500"/>
          </a:xfrm>
          <a:prstGeom prst="rtTriangle">
            <a:avLst/>
          </a:prstGeom>
          <a:solidFill>
            <a:srgbClr val="2F9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5"/>
          <p:cNvSpPr/>
          <p:nvPr/>
        </p:nvSpPr>
        <p:spPr>
          <a:xfrm flipH="1" flipV="1">
            <a:off x="9144000" y="-12700"/>
            <a:ext cx="1873250" cy="3746500"/>
          </a:xfrm>
          <a:prstGeom prst="rtTriangle">
            <a:avLst/>
          </a:prstGeom>
          <a:solidFill>
            <a:srgbClr val="D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4"/>
          <p:cNvSpPr/>
          <p:nvPr/>
        </p:nvSpPr>
        <p:spPr>
          <a:xfrm>
            <a:off x="9842500" y="-12700"/>
            <a:ext cx="2349500" cy="6883400"/>
          </a:xfrm>
          <a:custGeom>
            <a:avLst/>
            <a:gdLst>
              <a:gd name="connsiteX0" fmla="*/ 0 w 1447800"/>
              <a:gd name="connsiteY0" fmla="*/ 0 h 6858000"/>
              <a:gd name="connsiteX1" fmla="*/ 1447800 w 1447800"/>
              <a:gd name="connsiteY1" fmla="*/ 0 h 6858000"/>
              <a:gd name="connsiteX2" fmla="*/ 1447800 w 1447800"/>
              <a:gd name="connsiteY2" fmla="*/ 6858000 h 6858000"/>
              <a:gd name="connsiteX3" fmla="*/ 0 w 1447800"/>
              <a:gd name="connsiteY3" fmla="*/ 6858000 h 6858000"/>
              <a:gd name="connsiteX4" fmla="*/ 0 w 1447800"/>
              <a:gd name="connsiteY4" fmla="*/ 0 h 6858000"/>
              <a:gd name="connsiteX0-1" fmla="*/ 901700 w 2349500"/>
              <a:gd name="connsiteY0-2" fmla="*/ 0 h 6870700"/>
              <a:gd name="connsiteX1-3" fmla="*/ 2349500 w 2349500"/>
              <a:gd name="connsiteY1-4" fmla="*/ 0 h 6870700"/>
              <a:gd name="connsiteX2-5" fmla="*/ 2349500 w 2349500"/>
              <a:gd name="connsiteY2-6" fmla="*/ 6858000 h 6870700"/>
              <a:gd name="connsiteX3-7" fmla="*/ 0 w 2349500"/>
              <a:gd name="connsiteY3-8" fmla="*/ 6870700 h 6870700"/>
              <a:gd name="connsiteX4-9" fmla="*/ 901700 w 2349500"/>
              <a:gd name="connsiteY4-10" fmla="*/ 0 h 6870700"/>
              <a:gd name="connsiteX0-11" fmla="*/ 1143000 w 2349500"/>
              <a:gd name="connsiteY0-12" fmla="*/ 0 h 6883400"/>
              <a:gd name="connsiteX1-13" fmla="*/ 2349500 w 2349500"/>
              <a:gd name="connsiteY1-14" fmla="*/ 12700 h 6883400"/>
              <a:gd name="connsiteX2-15" fmla="*/ 2349500 w 2349500"/>
              <a:gd name="connsiteY2-16" fmla="*/ 6870700 h 6883400"/>
              <a:gd name="connsiteX3-17" fmla="*/ 0 w 2349500"/>
              <a:gd name="connsiteY3-18" fmla="*/ 6883400 h 6883400"/>
              <a:gd name="connsiteX4-19" fmla="*/ 1143000 w 2349500"/>
              <a:gd name="connsiteY4-20" fmla="*/ 0 h 68834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349500" h="6883400">
                <a:moveTo>
                  <a:pt x="1143000" y="0"/>
                </a:moveTo>
                <a:lnTo>
                  <a:pt x="2349500" y="12700"/>
                </a:lnTo>
                <a:lnTo>
                  <a:pt x="2349500" y="6870700"/>
                </a:lnTo>
                <a:lnTo>
                  <a:pt x="0" y="6883400"/>
                </a:lnTo>
                <a:lnTo>
                  <a:pt x="1143000" y="0"/>
                </a:lnTo>
                <a:close/>
              </a:path>
            </a:pathLst>
          </a:custGeom>
          <a:solidFill>
            <a:srgbClr val="33A3C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127" name="文本框 10"/>
          <p:cNvSpPr txBox="1"/>
          <p:nvPr/>
        </p:nvSpPr>
        <p:spPr>
          <a:xfrm>
            <a:off x="989965" y="4476750"/>
            <a:ext cx="9086215" cy="768350"/>
          </a:xfrm>
          <a:prstGeom prst="rect">
            <a:avLst/>
          </a:prstGeom>
          <a:noFill/>
          <a:ln w="9525">
            <a:noFill/>
          </a:ln>
        </p:spPr>
        <p:txBody>
          <a:bodyPr wrap="square" anchor="t" anchorCtr="0">
            <a:spAutoFit/>
          </a:bodyPr>
          <a:lstStyle/>
          <a:p>
            <a:r>
              <a:rPr lang="en-US" altLang="zh-CN" sz="2000" b="1" dirty="0">
                <a:solidFill>
                  <a:schemeClr val="bg1"/>
                </a:solidFill>
                <a:latin typeface="Arial" panose="020B0604020202020204" pitchFamily="34" charset="0"/>
                <a:ea typeface="Arial" panose="020B0604020202020204" pitchFamily="34" charset="0"/>
              </a:rPr>
              <a:t>Using DATA SCIENCE &amp; MACHINE LEARNING</a:t>
            </a:r>
            <a:r>
              <a:rPr lang="en-US" altLang="zh-CN" sz="4400" b="1" dirty="0">
                <a:solidFill>
                  <a:schemeClr val="bg1"/>
                </a:solidFill>
                <a:latin typeface="Arial" panose="020B0604020202020204" pitchFamily="34" charset="0"/>
                <a:ea typeface="Arial" panose="020B0604020202020204" pitchFamily="34" charset="0"/>
              </a:rPr>
              <a:t> </a:t>
            </a:r>
          </a:p>
        </p:txBody>
      </p:sp>
      <p:sp>
        <p:nvSpPr>
          <p:cNvPr id="5129" name="文本框 13"/>
          <p:cNvSpPr txBox="1"/>
          <p:nvPr/>
        </p:nvSpPr>
        <p:spPr>
          <a:xfrm>
            <a:off x="645160" y="1885315"/>
            <a:ext cx="8599170" cy="3046095"/>
          </a:xfrm>
          <a:prstGeom prst="rect">
            <a:avLst/>
          </a:prstGeom>
          <a:noFill/>
          <a:ln w="9525">
            <a:noFill/>
          </a:ln>
        </p:spPr>
        <p:txBody>
          <a:bodyPr wrap="square" anchor="t" anchorCtr="0">
            <a:spAutoFit/>
          </a:bodyPr>
          <a:lstStyle/>
          <a:p>
            <a:r>
              <a:rPr lang="en-US" altLang="zh-CN" sz="9600" b="1" dirty="0">
                <a:solidFill>
                  <a:srgbClr val="00CCFF"/>
                </a:solidFill>
                <a:latin typeface="Arial" panose="020B0604020202020204" pitchFamily="34" charset="0"/>
                <a:ea typeface="Arial" panose="020B0604020202020204" pitchFamily="34" charset="0"/>
              </a:rPr>
              <a:t>DIABETES PREDICTION</a:t>
            </a: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9" name="图片 8"/>
          <p:cNvPicPr>
            <a:picLocks noChangeAspect="1"/>
          </p:cNvPicPr>
          <p:nvPr/>
        </p:nvPicPr>
        <p:blipFill>
          <a:blip r:embed="rId2"/>
          <a:stretch>
            <a:fillRect/>
          </a:stretch>
        </p:blipFill>
        <p:spPr>
          <a:xfrm>
            <a:off x="0" y="-12700"/>
            <a:ext cx="12192000" cy="6870700"/>
          </a:xfrm>
          <a:prstGeom prst="rect">
            <a:avLst/>
          </a:prstGeom>
          <a:noFill/>
          <a:ln w="9525">
            <a:noFill/>
          </a:ln>
        </p:spPr>
      </p:pic>
      <p:sp>
        <p:nvSpPr>
          <p:cNvPr id="10" name="矩形 9"/>
          <p:cNvSpPr/>
          <p:nvPr/>
        </p:nvSpPr>
        <p:spPr>
          <a:xfrm>
            <a:off x="203200" y="0"/>
            <a:ext cx="119888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0" y="-3175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16" name="组合 15"/>
          <p:cNvGrpSpPr/>
          <p:nvPr/>
        </p:nvGrpSpPr>
        <p:grpSpPr>
          <a:xfrm>
            <a:off x="0" y="0"/>
            <a:ext cx="4038600" cy="6858000"/>
            <a:chOff x="0" y="0"/>
            <a:chExt cx="4038600" cy="6858000"/>
          </a:xfrm>
          <a:solidFill>
            <a:srgbClr val="33A3C3"/>
          </a:solidFill>
        </p:grpSpPr>
        <p:sp>
          <p:nvSpPr>
            <p:cNvPr id="17" name="矩形 16"/>
            <p:cNvSpPr/>
            <p:nvPr/>
          </p:nvSpPr>
          <p:spPr>
            <a:xfrm>
              <a:off x="0" y="0"/>
              <a:ext cx="40386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文本框 17"/>
            <p:cNvSpPr txBox="1"/>
            <p:nvPr/>
          </p:nvSpPr>
          <p:spPr>
            <a:xfrm>
              <a:off x="411480" y="1965960"/>
              <a:ext cx="3352800" cy="3153410"/>
            </a:xfrm>
            <a:prstGeom prst="rect">
              <a:avLst/>
            </a:prstGeom>
            <a:grp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9900" b="1" i="0" u="none" strike="noStrike" kern="1200" cap="none" spc="0" normalizeH="0" baseline="0" noProof="0" dirty="0" smtClean="0">
                  <a:ln>
                    <a:noFill/>
                  </a:ln>
                  <a:solidFill>
                    <a:schemeClr val="bg1"/>
                  </a:solidFill>
                  <a:effectLst/>
                  <a:uLnTx/>
                  <a:uFillTx/>
                  <a:latin typeface="Arial" panose="020B0604020202020204" pitchFamily="34" charset="0"/>
                  <a:ea typeface="Arial" panose="020B0604020202020204" pitchFamily="34" charset="0"/>
                  <a:cs typeface="+mn-cs"/>
                </a:rPr>
                <a:t>05</a:t>
              </a:r>
              <a:endParaRPr kumimoji="0" lang="zh-CN" altLang="en-US" sz="19900" b="1" i="0" u="none" strike="noStrike" kern="1200" cap="none" spc="0" normalizeH="0" baseline="0" noProof="0" dirty="0">
                <a:ln>
                  <a:noFill/>
                </a:ln>
                <a:solidFill>
                  <a:schemeClr val="bg1"/>
                </a:solidFill>
                <a:effectLst/>
                <a:uLnTx/>
                <a:uFillTx/>
                <a:latin typeface="Arial" panose="020B0604020202020204" pitchFamily="34" charset="0"/>
                <a:ea typeface="Arial" panose="020B0604020202020204" pitchFamily="34" charset="0"/>
                <a:cs typeface="+mn-cs"/>
              </a:endParaRPr>
            </a:p>
          </p:txBody>
        </p:sp>
      </p:grpSp>
      <p:sp>
        <p:nvSpPr>
          <p:cNvPr id="7173" name="文本框 18"/>
          <p:cNvSpPr txBox="1"/>
          <p:nvPr/>
        </p:nvSpPr>
        <p:spPr>
          <a:xfrm>
            <a:off x="86360" y="259080"/>
            <a:ext cx="3855085" cy="1076325"/>
          </a:xfrm>
          <a:prstGeom prst="rect">
            <a:avLst/>
          </a:prstGeom>
          <a:noFill/>
          <a:ln w="9525">
            <a:noFill/>
          </a:ln>
        </p:spPr>
        <p:txBody>
          <a:bodyPr wrap="square" anchor="t" anchorCtr="0">
            <a:spAutoFit/>
          </a:bodyPr>
          <a:lstStyle/>
          <a:p>
            <a:r>
              <a:rPr lang="en-US" altLang="zh-CN" sz="3200" b="1" dirty="0">
                <a:solidFill>
                  <a:schemeClr val="bg1"/>
                </a:solidFill>
                <a:latin typeface="Arial" panose="020B0604020202020204" pitchFamily="34" charset="0"/>
                <a:ea typeface="Arial" panose="020B0604020202020204" pitchFamily="34" charset="0"/>
              </a:rPr>
              <a:t>DATA PREPROCESSING</a:t>
            </a:r>
          </a:p>
        </p:txBody>
      </p:sp>
      <p:pic>
        <p:nvPicPr>
          <p:cNvPr id="7" name="Picture 6"/>
          <p:cNvPicPr>
            <a:picLocks noChangeAspect="1"/>
          </p:cNvPicPr>
          <p:nvPr/>
        </p:nvPicPr>
        <p:blipFill>
          <a:blip r:embed="rId3"/>
          <a:srcRect l="30559" t="23274" r="31876" b="6580"/>
          <a:stretch>
            <a:fillRect/>
          </a:stretch>
        </p:blipFill>
        <p:spPr>
          <a:xfrm>
            <a:off x="5407660" y="399415"/>
            <a:ext cx="5719445" cy="6008370"/>
          </a:xfrm>
          <a:prstGeom prst="rect">
            <a:avLst/>
          </a:prstGeom>
        </p:spPr>
      </p:pic>
      <p:sp>
        <p:nvSpPr>
          <p:cNvPr id="8" name="Text Box 7"/>
          <p:cNvSpPr txBox="1"/>
          <p:nvPr/>
        </p:nvSpPr>
        <p:spPr>
          <a:xfrm>
            <a:off x="192405" y="4909185"/>
            <a:ext cx="3653790" cy="1706880"/>
          </a:xfrm>
          <a:prstGeom prst="rect">
            <a:avLst/>
          </a:prstGeom>
          <a:noFill/>
        </p:spPr>
        <p:txBody>
          <a:bodyPr wrap="square" rtlCol="0">
            <a:spAutoFit/>
          </a:bodyPr>
          <a:lstStyle/>
          <a:p>
            <a:r>
              <a:rPr lang="en-US" sz="1500">
                <a:solidFill>
                  <a:schemeClr val="bg1"/>
                </a:solidFill>
              </a:rPr>
              <a:t>Data preprocessing is an integral step in Machine Learning as the quality of data and the useful information that can be derived from it directly affects the ability of our model to learn; therefore, it is extremely important that we preprocess our data before feeding it into our model.</a:t>
            </a:r>
          </a:p>
        </p:txBody>
      </p:sp>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9" name="图片 8"/>
          <p:cNvPicPr>
            <a:picLocks noChangeAspect="1"/>
          </p:cNvPicPr>
          <p:nvPr/>
        </p:nvPicPr>
        <p:blipFill>
          <a:blip r:embed="rId2"/>
          <a:stretch>
            <a:fillRect/>
          </a:stretch>
        </p:blipFill>
        <p:spPr>
          <a:xfrm>
            <a:off x="0" y="-12700"/>
            <a:ext cx="12192000" cy="6870700"/>
          </a:xfrm>
          <a:prstGeom prst="rect">
            <a:avLst/>
          </a:prstGeom>
          <a:noFill/>
          <a:ln w="9525">
            <a:noFill/>
          </a:ln>
        </p:spPr>
      </p:pic>
      <p:sp>
        <p:nvSpPr>
          <p:cNvPr id="10" name="矩形 9"/>
          <p:cNvSpPr/>
          <p:nvPr/>
        </p:nvSpPr>
        <p:spPr>
          <a:xfrm>
            <a:off x="203200" y="0"/>
            <a:ext cx="119888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0" y="-3175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16" name="组合 15"/>
          <p:cNvGrpSpPr/>
          <p:nvPr/>
        </p:nvGrpSpPr>
        <p:grpSpPr>
          <a:xfrm>
            <a:off x="0" y="0"/>
            <a:ext cx="4038600" cy="6858000"/>
            <a:chOff x="0" y="0"/>
            <a:chExt cx="4038600" cy="6858000"/>
          </a:xfrm>
          <a:solidFill>
            <a:srgbClr val="33A3C3"/>
          </a:solidFill>
        </p:grpSpPr>
        <p:sp>
          <p:nvSpPr>
            <p:cNvPr id="17" name="矩形 16"/>
            <p:cNvSpPr/>
            <p:nvPr/>
          </p:nvSpPr>
          <p:spPr>
            <a:xfrm>
              <a:off x="0" y="0"/>
              <a:ext cx="40386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文本框 17"/>
            <p:cNvSpPr txBox="1"/>
            <p:nvPr/>
          </p:nvSpPr>
          <p:spPr>
            <a:xfrm>
              <a:off x="411480" y="1965960"/>
              <a:ext cx="3352800" cy="3153410"/>
            </a:xfrm>
            <a:prstGeom prst="rect">
              <a:avLst/>
            </a:prstGeom>
            <a:grp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9900" b="1" i="0" u="none" strike="noStrike" kern="1200" cap="none" spc="0" normalizeH="0" baseline="0" noProof="0" dirty="0" smtClean="0">
                  <a:ln>
                    <a:noFill/>
                  </a:ln>
                  <a:solidFill>
                    <a:schemeClr val="bg1"/>
                  </a:solidFill>
                  <a:effectLst/>
                  <a:uLnTx/>
                  <a:uFillTx/>
                  <a:latin typeface="Arial" panose="020B0604020202020204" pitchFamily="34" charset="0"/>
                  <a:ea typeface="Arial" panose="020B0604020202020204" pitchFamily="34" charset="0"/>
                  <a:cs typeface="+mn-cs"/>
                </a:rPr>
                <a:t>06</a:t>
              </a:r>
              <a:endParaRPr kumimoji="0" lang="zh-CN" altLang="en-US" sz="19900" b="1" i="0" u="none" strike="noStrike" kern="1200" cap="none" spc="0" normalizeH="0" baseline="0" noProof="0" dirty="0">
                <a:ln>
                  <a:noFill/>
                </a:ln>
                <a:solidFill>
                  <a:schemeClr val="bg1"/>
                </a:solidFill>
                <a:effectLst/>
                <a:uLnTx/>
                <a:uFillTx/>
                <a:latin typeface="Arial" panose="020B0604020202020204" pitchFamily="34" charset="0"/>
                <a:ea typeface="Arial" panose="020B0604020202020204" pitchFamily="34" charset="0"/>
                <a:cs typeface="+mn-cs"/>
              </a:endParaRPr>
            </a:p>
          </p:txBody>
        </p:sp>
      </p:grpSp>
      <p:sp>
        <p:nvSpPr>
          <p:cNvPr id="7173" name="文本框 18"/>
          <p:cNvSpPr txBox="1"/>
          <p:nvPr/>
        </p:nvSpPr>
        <p:spPr>
          <a:xfrm>
            <a:off x="86360" y="259080"/>
            <a:ext cx="3855085" cy="1322070"/>
          </a:xfrm>
          <a:prstGeom prst="rect">
            <a:avLst/>
          </a:prstGeom>
          <a:noFill/>
          <a:ln w="9525">
            <a:noFill/>
          </a:ln>
        </p:spPr>
        <p:txBody>
          <a:bodyPr wrap="square" anchor="t" anchorCtr="0">
            <a:spAutoFit/>
          </a:bodyPr>
          <a:lstStyle/>
          <a:p>
            <a:r>
              <a:rPr lang="en-US" altLang="zh-CN" sz="4000" b="1" dirty="0">
                <a:solidFill>
                  <a:schemeClr val="bg1"/>
                </a:solidFill>
                <a:latin typeface="Arial" panose="020B0604020202020204" pitchFamily="34" charset="0"/>
                <a:ea typeface="Arial" panose="020B0604020202020204" pitchFamily="34" charset="0"/>
              </a:rPr>
              <a:t>DATA MODELING</a:t>
            </a:r>
          </a:p>
        </p:txBody>
      </p:sp>
      <p:pic>
        <p:nvPicPr>
          <p:cNvPr id="4" name="Picture 3"/>
          <p:cNvPicPr>
            <a:picLocks noChangeAspect="1"/>
          </p:cNvPicPr>
          <p:nvPr/>
        </p:nvPicPr>
        <p:blipFill>
          <a:blip r:embed="rId3"/>
          <a:srcRect l="31079" t="22776" r="31950" b="5300"/>
          <a:stretch>
            <a:fillRect/>
          </a:stretch>
        </p:blipFill>
        <p:spPr>
          <a:xfrm>
            <a:off x="5567680" y="449580"/>
            <a:ext cx="5652770" cy="6186170"/>
          </a:xfrm>
          <a:prstGeom prst="rect">
            <a:avLst/>
          </a:prstGeom>
        </p:spPr>
      </p:pic>
      <p:sp>
        <p:nvSpPr>
          <p:cNvPr id="8" name="Text Box 7"/>
          <p:cNvSpPr txBox="1"/>
          <p:nvPr/>
        </p:nvSpPr>
        <p:spPr>
          <a:xfrm>
            <a:off x="192405" y="4880610"/>
            <a:ext cx="3653790" cy="1938020"/>
          </a:xfrm>
          <a:prstGeom prst="rect">
            <a:avLst/>
          </a:prstGeom>
          <a:noFill/>
        </p:spPr>
        <p:txBody>
          <a:bodyPr wrap="square" rtlCol="0">
            <a:spAutoFit/>
          </a:bodyPr>
          <a:lstStyle/>
          <a:p>
            <a:r>
              <a:rPr lang="en-US" sz="1500">
                <a:solidFill>
                  <a:schemeClr val="bg1"/>
                </a:solidFill>
              </a:rPr>
              <a:t>A datastore entity has a key and a set of properties. An application uses the datastore API to define data models, and create instances of those models to be stored as entities. Models provide a common structure to the entities created by the API, and can define rules for validating property values.</a:t>
            </a:r>
          </a:p>
        </p:txBody>
      </p:sp>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9" name="图片 8"/>
          <p:cNvPicPr>
            <a:picLocks noChangeAspect="1"/>
          </p:cNvPicPr>
          <p:nvPr/>
        </p:nvPicPr>
        <p:blipFill>
          <a:blip r:embed="rId2"/>
          <a:stretch>
            <a:fillRect/>
          </a:stretch>
        </p:blipFill>
        <p:spPr>
          <a:xfrm>
            <a:off x="0" y="-12700"/>
            <a:ext cx="12192000" cy="6870700"/>
          </a:xfrm>
          <a:prstGeom prst="rect">
            <a:avLst/>
          </a:prstGeom>
          <a:noFill/>
          <a:ln w="9525">
            <a:noFill/>
          </a:ln>
        </p:spPr>
      </p:pic>
      <p:sp>
        <p:nvSpPr>
          <p:cNvPr id="10" name="矩形 9"/>
          <p:cNvSpPr/>
          <p:nvPr/>
        </p:nvSpPr>
        <p:spPr>
          <a:xfrm>
            <a:off x="203200" y="0"/>
            <a:ext cx="119888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0" y="-3175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16" name="组合 15"/>
          <p:cNvGrpSpPr/>
          <p:nvPr/>
        </p:nvGrpSpPr>
        <p:grpSpPr>
          <a:xfrm>
            <a:off x="0" y="0"/>
            <a:ext cx="4038600" cy="6858000"/>
            <a:chOff x="0" y="0"/>
            <a:chExt cx="4038600" cy="6858000"/>
          </a:xfrm>
          <a:solidFill>
            <a:srgbClr val="33A3C3"/>
          </a:solidFill>
        </p:grpSpPr>
        <p:sp>
          <p:nvSpPr>
            <p:cNvPr id="17" name="矩形 16"/>
            <p:cNvSpPr/>
            <p:nvPr/>
          </p:nvSpPr>
          <p:spPr>
            <a:xfrm>
              <a:off x="0" y="0"/>
              <a:ext cx="40386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文本框 17"/>
            <p:cNvSpPr txBox="1"/>
            <p:nvPr/>
          </p:nvSpPr>
          <p:spPr>
            <a:xfrm>
              <a:off x="411480" y="1965960"/>
              <a:ext cx="3352800" cy="3153410"/>
            </a:xfrm>
            <a:prstGeom prst="rect">
              <a:avLst/>
            </a:prstGeom>
            <a:grp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9900" b="1" i="0" u="none" strike="noStrike" kern="1200" cap="none" spc="0" normalizeH="0" baseline="0" noProof="0" dirty="0" smtClean="0">
                  <a:ln>
                    <a:noFill/>
                  </a:ln>
                  <a:solidFill>
                    <a:schemeClr val="bg1"/>
                  </a:solidFill>
                  <a:effectLst/>
                  <a:uLnTx/>
                  <a:uFillTx/>
                  <a:latin typeface="Arial" panose="020B0604020202020204" pitchFamily="34" charset="0"/>
                  <a:ea typeface="Arial" panose="020B0604020202020204" pitchFamily="34" charset="0"/>
                  <a:cs typeface="+mn-cs"/>
                </a:rPr>
                <a:t>07</a:t>
              </a:r>
              <a:endParaRPr kumimoji="0" lang="zh-CN" altLang="en-US" sz="19900" b="1" i="0" u="none" strike="noStrike" kern="1200" cap="none" spc="0" normalizeH="0" baseline="0" noProof="0" dirty="0">
                <a:ln>
                  <a:noFill/>
                </a:ln>
                <a:solidFill>
                  <a:schemeClr val="bg1"/>
                </a:solidFill>
                <a:effectLst/>
                <a:uLnTx/>
                <a:uFillTx/>
                <a:latin typeface="Arial" panose="020B0604020202020204" pitchFamily="34" charset="0"/>
                <a:ea typeface="Arial" panose="020B0604020202020204" pitchFamily="34" charset="0"/>
                <a:cs typeface="+mn-cs"/>
              </a:endParaRPr>
            </a:p>
          </p:txBody>
        </p:sp>
      </p:grpSp>
      <p:sp>
        <p:nvSpPr>
          <p:cNvPr id="7173" name="文本框 18"/>
          <p:cNvSpPr txBox="1"/>
          <p:nvPr/>
        </p:nvSpPr>
        <p:spPr>
          <a:xfrm>
            <a:off x="95885" y="259080"/>
            <a:ext cx="3855085" cy="1322070"/>
          </a:xfrm>
          <a:prstGeom prst="rect">
            <a:avLst/>
          </a:prstGeom>
          <a:noFill/>
          <a:ln w="9525">
            <a:noFill/>
          </a:ln>
        </p:spPr>
        <p:txBody>
          <a:bodyPr wrap="square" anchor="t" anchorCtr="0">
            <a:spAutoFit/>
          </a:bodyPr>
          <a:lstStyle/>
          <a:p>
            <a:r>
              <a:rPr lang="en-US" altLang="zh-CN" sz="4000" b="1" dirty="0">
                <a:solidFill>
                  <a:schemeClr val="bg1"/>
                </a:solidFill>
                <a:latin typeface="Arial" panose="020B0604020202020204" pitchFamily="34" charset="0"/>
                <a:ea typeface="Arial" panose="020B0604020202020204" pitchFamily="34" charset="0"/>
              </a:rPr>
              <a:t>MODEL EVALUATION</a:t>
            </a:r>
          </a:p>
        </p:txBody>
      </p:sp>
      <p:pic>
        <p:nvPicPr>
          <p:cNvPr id="5" name="Picture 4"/>
          <p:cNvPicPr>
            <a:picLocks noChangeAspect="1"/>
          </p:cNvPicPr>
          <p:nvPr/>
        </p:nvPicPr>
        <p:blipFill>
          <a:blip r:embed="rId3"/>
          <a:srcRect l="37237" t="30881" r="37975" b="17267"/>
          <a:stretch>
            <a:fillRect/>
          </a:stretch>
        </p:blipFill>
        <p:spPr>
          <a:xfrm>
            <a:off x="5403850" y="173355"/>
            <a:ext cx="5400040" cy="6353175"/>
          </a:xfrm>
          <a:prstGeom prst="rect">
            <a:avLst/>
          </a:prstGeom>
        </p:spPr>
      </p:pic>
      <p:sp>
        <p:nvSpPr>
          <p:cNvPr id="8" name="Text Box 7"/>
          <p:cNvSpPr txBox="1"/>
          <p:nvPr/>
        </p:nvSpPr>
        <p:spPr>
          <a:xfrm>
            <a:off x="192405" y="4880610"/>
            <a:ext cx="3653790" cy="1706880"/>
          </a:xfrm>
          <a:prstGeom prst="rect">
            <a:avLst/>
          </a:prstGeom>
          <a:noFill/>
        </p:spPr>
        <p:txBody>
          <a:bodyPr wrap="square" rtlCol="0">
            <a:spAutoFit/>
          </a:bodyPr>
          <a:lstStyle/>
          <a:p>
            <a:r>
              <a:rPr lang="en-US" sz="1500">
                <a:solidFill>
                  <a:schemeClr val="bg1"/>
                </a:solidFill>
              </a:rPr>
              <a:t>Various model evaluation techniques help us to judge the performance of a model and also allows us to compare different models fitted on the same dataset. We not only evaluate the performance of the model on our train dataset but also on our test/unseen dataset.</a:t>
            </a:r>
          </a:p>
        </p:txBody>
      </p:sp>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图片 8"/>
          <p:cNvPicPr>
            <a:picLocks noChangeAspect="1"/>
          </p:cNvPicPr>
          <p:nvPr/>
        </p:nvPicPr>
        <p:blipFill>
          <a:blip r:embed="rId2"/>
          <a:stretch>
            <a:fillRect/>
          </a:stretch>
        </p:blipFill>
        <p:spPr>
          <a:xfrm>
            <a:off x="0" y="-12700"/>
            <a:ext cx="12192000" cy="6870700"/>
          </a:xfrm>
          <a:prstGeom prst="rect">
            <a:avLst/>
          </a:prstGeom>
          <a:noFill/>
          <a:ln w="9525">
            <a:noFill/>
          </a:ln>
        </p:spPr>
      </p:pic>
      <p:sp>
        <p:nvSpPr>
          <p:cNvPr id="10" name="矩形 9"/>
          <p:cNvSpPr/>
          <p:nvPr/>
        </p:nvSpPr>
        <p:spPr>
          <a:xfrm>
            <a:off x="0" y="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0" y="-1270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 name="矩形 1"/>
          <p:cNvSpPr/>
          <p:nvPr/>
        </p:nvSpPr>
        <p:spPr>
          <a:xfrm>
            <a:off x="0" y="198438"/>
            <a:ext cx="274638" cy="490538"/>
          </a:xfrm>
          <a:prstGeom prst="rect">
            <a:avLst/>
          </a:prstGeom>
          <a:solidFill>
            <a:srgbClr val="2B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20486" name="组合 6"/>
          <p:cNvGrpSpPr/>
          <p:nvPr/>
        </p:nvGrpSpPr>
        <p:grpSpPr>
          <a:xfrm>
            <a:off x="1847215" y="1418590"/>
            <a:ext cx="8474075" cy="4431665"/>
            <a:chOff x="694944" y="2269892"/>
            <a:chExt cx="5056632" cy="3084058"/>
          </a:xfrm>
        </p:grpSpPr>
        <p:pic>
          <p:nvPicPr>
            <p:cNvPr id="20487" name="Picture 6" descr="Laptop Mask 1.png"/>
            <p:cNvPicPr>
              <a:picLocks noChangeAspect="1"/>
            </p:cNvPicPr>
            <p:nvPr/>
          </p:nvPicPr>
          <p:blipFill>
            <a:blip r:embed="rId3"/>
            <a:stretch>
              <a:fillRect/>
            </a:stretch>
          </p:blipFill>
          <p:spPr>
            <a:xfrm>
              <a:off x="694944" y="2269892"/>
              <a:ext cx="5056632" cy="3084058"/>
            </a:xfrm>
            <a:prstGeom prst="rect">
              <a:avLst/>
            </a:prstGeom>
            <a:noFill/>
            <a:ln w="9525">
              <a:noFill/>
            </a:ln>
          </p:spPr>
        </p:pic>
        <p:sp>
          <p:nvSpPr>
            <p:cNvPr id="11" name="直角三角形 10"/>
            <p:cNvSpPr/>
            <p:nvPr/>
          </p:nvSpPr>
          <p:spPr>
            <a:xfrm>
              <a:off x="1308296" y="2446537"/>
              <a:ext cx="3843674" cy="2453409"/>
            </a:xfrm>
            <a:prstGeom prst="rtTriangle">
              <a:avLst/>
            </a:prstGeom>
            <a:solidFill>
              <a:srgbClr val="2F9C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12" name="直角三角形 11"/>
            <p:cNvSpPr/>
            <p:nvPr/>
          </p:nvSpPr>
          <p:spPr>
            <a:xfrm flipH="1" flipV="1">
              <a:off x="1300118" y="2438359"/>
              <a:ext cx="3843674" cy="2453409"/>
            </a:xfrm>
            <a:prstGeom prst="rtTriangle">
              <a:avLst/>
            </a:prstGeom>
            <a:solidFill>
              <a:srgbClr val="2B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bg1"/>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grpSp>
      <p:sp>
        <p:nvSpPr>
          <p:cNvPr id="3" name="Text Box 2"/>
          <p:cNvSpPr txBox="1"/>
          <p:nvPr/>
        </p:nvSpPr>
        <p:spPr>
          <a:xfrm>
            <a:off x="3637280" y="2515235"/>
            <a:ext cx="4889500" cy="1476375"/>
          </a:xfrm>
          <a:prstGeom prst="rect">
            <a:avLst/>
          </a:prstGeom>
          <a:noFill/>
        </p:spPr>
        <p:txBody>
          <a:bodyPr wrap="square" rtlCol="0">
            <a:spAutoFit/>
          </a:bodyPr>
          <a:lstStyle/>
          <a:p>
            <a:pPr algn="ctr"/>
            <a:r>
              <a:rPr lang="en-US" sz="4500">
                <a:solidFill>
                  <a:schemeClr val="bg1"/>
                </a:solidFill>
                <a:latin typeface="Arial Rounded MT Bold" panose="020F0704030504030204" charset="0"/>
                <a:cs typeface="Arial Rounded MT Bold" panose="020F0704030504030204" charset="0"/>
              </a:rPr>
              <a:t>Thank</a:t>
            </a:r>
          </a:p>
          <a:p>
            <a:pPr algn="ctr"/>
            <a:r>
              <a:rPr lang="en-US" sz="4500">
                <a:solidFill>
                  <a:schemeClr val="bg1"/>
                </a:solidFill>
                <a:latin typeface="Arial Rounded MT Bold" panose="020F0704030504030204" charset="0"/>
                <a:cs typeface="Arial Rounded MT Bold" panose="020F0704030504030204" charset="0"/>
              </a:rPr>
              <a:t> You</a:t>
            </a:r>
          </a:p>
        </p:txBody>
      </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3" name="图片 8"/>
          <p:cNvPicPr>
            <a:picLocks noChangeAspect="1"/>
          </p:cNvPicPr>
          <p:nvPr/>
        </p:nvPicPr>
        <p:blipFill>
          <a:blip r:embed="rId2"/>
          <a:stretch>
            <a:fillRect/>
          </a:stretch>
        </p:blipFill>
        <p:spPr>
          <a:xfrm>
            <a:off x="0" y="-12700"/>
            <a:ext cx="12192000" cy="6870700"/>
          </a:xfrm>
          <a:prstGeom prst="rect">
            <a:avLst/>
          </a:prstGeom>
          <a:noFill/>
          <a:ln w="9525">
            <a:noFill/>
          </a:ln>
        </p:spPr>
      </p:pic>
      <p:sp>
        <p:nvSpPr>
          <p:cNvPr id="10" name="矩形 9"/>
          <p:cNvSpPr/>
          <p:nvPr/>
        </p:nvSpPr>
        <p:spPr>
          <a:xfrm>
            <a:off x="0" y="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0" y="-635"/>
            <a:ext cx="12192000" cy="6858635"/>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 name="矩形 1"/>
          <p:cNvSpPr/>
          <p:nvPr/>
        </p:nvSpPr>
        <p:spPr>
          <a:xfrm>
            <a:off x="0" y="198438"/>
            <a:ext cx="274638" cy="490538"/>
          </a:xfrm>
          <a:prstGeom prst="rect">
            <a:avLst/>
          </a:prstGeom>
          <a:solidFill>
            <a:srgbClr val="2B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215" name="文本框 37"/>
          <p:cNvSpPr txBox="1"/>
          <p:nvPr/>
        </p:nvSpPr>
        <p:spPr>
          <a:xfrm>
            <a:off x="274638" y="227013"/>
            <a:ext cx="6386512" cy="460375"/>
          </a:xfrm>
          <a:prstGeom prst="rect">
            <a:avLst/>
          </a:prstGeom>
          <a:noFill/>
          <a:ln w="9525">
            <a:noFill/>
          </a:ln>
        </p:spPr>
        <p:txBody>
          <a:bodyPr anchor="t" anchorCtr="0">
            <a:spAutoFit/>
          </a:bodyPr>
          <a:lstStyle/>
          <a:p>
            <a:r>
              <a:rPr lang="en-US" altLang="zh-CN" sz="2400" b="1" dirty="0">
                <a:solidFill>
                  <a:schemeClr val="bg1"/>
                </a:solidFill>
                <a:latin typeface="Arial" panose="020B0604020202020204" pitchFamily="34" charset="0"/>
                <a:ea typeface="Arial" panose="020B0604020202020204" pitchFamily="34" charset="0"/>
              </a:rPr>
              <a:t>INTRODUCTION : </a:t>
            </a:r>
          </a:p>
        </p:txBody>
      </p:sp>
      <p:sp>
        <p:nvSpPr>
          <p:cNvPr id="3" name="Text Box 2"/>
          <p:cNvSpPr txBox="1"/>
          <p:nvPr/>
        </p:nvSpPr>
        <p:spPr>
          <a:xfrm>
            <a:off x="265430" y="946150"/>
            <a:ext cx="11776710" cy="5631180"/>
          </a:xfrm>
          <a:prstGeom prst="rect">
            <a:avLst/>
          </a:prstGeom>
          <a:noFill/>
        </p:spPr>
        <p:txBody>
          <a:bodyPr wrap="square" rtlCol="0">
            <a:spAutoFit/>
          </a:bodyPr>
          <a:lstStyle/>
          <a:p>
            <a:r>
              <a:rPr lang="en-US">
                <a:solidFill>
                  <a:schemeClr val="bg1"/>
                </a:solidFill>
              </a:rPr>
              <a:t>Diabetes Mellitus (DM), commonly known as diabetes, is a group of metabolic disorders characterized by high blood sugar levels over a prolonged period. Diabetes is due to either the pancreas not producing enough insulin, or the cells of the body not responding properly to the insulin produced. There are three main types of diabetes mellitus:</a:t>
            </a:r>
          </a:p>
          <a:p>
            <a:endParaRPr lang="en-US">
              <a:solidFill>
                <a:schemeClr val="bg1"/>
              </a:solidFill>
            </a:endParaRPr>
          </a:p>
          <a:p>
            <a:r>
              <a:rPr lang="en-US">
                <a:solidFill>
                  <a:schemeClr val="bg1"/>
                </a:solidFill>
              </a:rPr>
              <a:t>Type 1 diabetes results from the pancreas's failure to produce enough insulin due to loss of beta cells. This form was previously referred to as "insulin-dependent diabetes mellitus" (IDDM) or "juvenile diabetes". The cause is unknown.</a:t>
            </a:r>
          </a:p>
          <a:p>
            <a:endParaRPr lang="en-US">
              <a:solidFill>
                <a:schemeClr val="bg1"/>
              </a:solidFill>
            </a:endParaRPr>
          </a:p>
          <a:p>
            <a:r>
              <a:rPr lang="en-US">
                <a:solidFill>
                  <a:schemeClr val="bg1"/>
                </a:solidFill>
              </a:rPr>
              <a:t>Type 2 diabetes begins with insulin resistance, a condition in which cells fail to respond to insulin properly. As the disease progresses, a lack of insulin may also develop. This form was previously referred to as "non insulin-dependent diabetes mellitus" (NIDDM) or "adult-onset diabetes". The most common cause is a combination of excessive body weight and insufficient exercise.</a:t>
            </a:r>
          </a:p>
          <a:p>
            <a:endParaRPr lang="en-US">
              <a:solidFill>
                <a:schemeClr val="bg1"/>
              </a:solidFill>
            </a:endParaRPr>
          </a:p>
          <a:p>
            <a:r>
              <a:rPr lang="en-US">
                <a:solidFill>
                  <a:schemeClr val="bg1"/>
                </a:solidFill>
              </a:rPr>
              <a:t>Gestational diabetes is the third main form, and occurs when pregnant women without a previous history of diabetes develop high blood sugar levels.</a:t>
            </a:r>
          </a:p>
          <a:p>
            <a:endParaRPr lang="en-US">
              <a:solidFill>
                <a:schemeClr val="bg1"/>
              </a:solidFill>
            </a:endParaRPr>
          </a:p>
          <a:p>
            <a:r>
              <a:rPr lang="en-US">
                <a:solidFill>
                  <a:schemeClr val="bg1"/>
                </a:solidFill>
              </a:rPr>
              <a:t>Prevention and treatment involve maintaining a healthy diet, regular physical exercise, a normal body weight, and avoiding use of tobacco. Control of blood pressure and maintaining proper foot care are important for people with the disease. Type 1 diabetes must be managed with insulin injections. Type 2 diabetes may be treated with medications with or without insulin. Insulin and some oral medications can cause low blood sugar. Weight loss surgery in those with obesity is sometimes an effective measure in those with type 2 diabetes. Gestational diabetes usually resolves after the birth of the baby.</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图片 8"/>
          <p:cNvPicPr>
            <a:picLocks noChangeAspect="1"/>
          </p:cNvPicPr>
          <p:nvPr/>
        </p:nvPicPr>
        <p:blipFill>
          <a:blip r:embed="rId2"/>
          <a:stretch>
            <a:fillRect/>
          </a:stretch>
        </p:blipFill>
        <p:spPr>
          <a:xfrm>
            <a:off x="0" y="-12700"/>
            <a:ext cx="12192000" cy="6870700"/>
          </a:xfrm>
          <a:prstGeom prst="rect">
            <a:avLst/>
          </a:prstGeom>
          <a:noFill/>
          <a:ln w="9525">
            <a:noFill/>
          </a:ln>
        </p:spPr>
      </p:pic>
      <p:sp>
        <p:nvSpPr>
          <p:cNvPr id="10" name="矩形 9"/>
          <p:cNvSpPr/>
          <p:nvPr/>
        </p:nvSpPr>
        <p:spPr>
          <a:xfrm>
            <a:off x="0" y="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0" y="-1270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 name="矩形 1"/>
          <p:cNvSpPr/>
          <p:nvPr/>
        </p:nvSpPr>
        <p:spPr>
          <a:xfrm>
            <a:off x="0" y="198438"/>
            <a:ext cx="274638" cy="490538"/>
          </a:xfrm>
          <a:prstGeom prst="rect">
            <a:avLst/>
          </a:prstGeom>
          <a:solidFill>
            <a:srgbClr val="2B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9" name="모서리가 둥근 직사각형 17"/>
          <p:cNvSpPr/>
          <p:nvPr/>
        </p:nvSpPr>
        <p:spPr>
          <a:xfrm>
            <a:off x="1001395" y="969645"/>
            <a:ext cx="5077460" cy="2741930"/>
          </a:xfrm>
          <a:prstGeom prst="roundRect">
            <a:avLst>
              <a:gd name="adj" fmla="val 7355"/>
            </a:avLst>
          </a:prstGeom>
          <a:solidFill>
            <a:srgbClr val="504F43"/>
          </a:solidFill>
          <a:ln w="44450" cap="flat" cmpd="sng" algn="ctr">
            <a:noFill/>
            <a:prstDash val="solid"/>
          </a:ln>
          <a:effectLst/>
        </p:spPr>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1" lang="en-US" altLang="ko-KR" sz="1800" b="0" i="0" u="none" strike="noStrike" kern="0" cap="none" spc="0" normalizeH="0" baseline="0" noProof="0" dirty="0">
                <a:ln>
                  <a:noFill/>
                </a:ln>
                <a:solidFill>
                  <a:srgbClr val="FFFFFF"/>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rPr>
              <a:t> </a:t>
            </a:r>
            <a:endParaRPr kumimoji="1" lang="ko-KR" altLang="en-US" sz="1800" b="0" i="0" u="none" strike="noStrike" kern="0" cap="none" spc="0" normalizeH="0" baseline="0" noProof="0" dirty="0">
              <a:ln>
                <a:noFill/>
              </a:ln>
              <a:solidFill>
                <a:srgbClr val="FFFFFF"/>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40" name="모서리가 둥근 직사각형 18"/>
          <p:cNvSpPr/>
          <p:nvPr/>
        </p:nvSpPr>
        <p:spPr>
          <a:xfrm>
            <a:off x="6215380" y="963930"/>
            <a:ext cx="4527550" cy="2747645"/>
          </a:xfrm>
          <a:prstGeom prst="roundRect">
            <a:avLst>
              <a:gd name="adj" fmla="val 5360"/>
            </a:avLst>
          </a:prstGeom>
          <a:solidFill>
            <a:srgbClr val="2BB8D4"/>
          </a:solidFill>
          <a:ln w="44450" cap="flat" cmpd="sng" algn="ctr">
            <a:noFill/>
            <a:prstDash val="solid"/>
          </a:ln>
          <a:effectLst/>
        </p:spPr>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ko-KR" altLang="en-US" sz="1800" b="0" i="0" u="none" strike="noStrike" kern="0" cap="none" spc="0" normalizeH="0" baseline="0" noProof="0">
              <a:ln>
                <a:noFill/>
              </a:ln>
              <a:solidFill>
                <a:srgbClr val="FFFFFF"/>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41" name="모서리가 둥근 직사각형 19"/>
          <p:cNvSpPr/>
          <p:nvPr/>
        </p:nvSpPr>
        <p:spPr>
          <a:xfrm>
            <a:off x="1002030" y="3850005"/>
            <a:ext cx="5076825" cy="2439035"/>
          </a:xfrm>
          <a:prstGeom prst="roundRect">
            <a:avLst>
              <a:gd name="adj" fmla="val 6690"/>
            </a:avLst>
          </a:prstGeom>
          <a:solidFill>
            <a:srgbClr val="2BB8D4"/>
          </a:solidFill>
          <a:ln w="44450" cap="flat" cmpd="sng" algn="ctr">
            <a:noFill/>
            <a:prstDash val="solid"/>
          </a:ln>
          <a:effectLst/>
        </p:spPr>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ko-KR" altLang="en-US" sz="1800" b="0" i="0" u="none" strike="noStrike" kern="0" cap="none" spc="0" normalizeH="0" baseline="0" noProof="0">
              <a:ln>
                <a:noFill/>
              </a:ln>
              <a:solidFill>
                <a:prstClr val="white"/>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42" name="모서리가 둥근 직사각형 20"/>
          <p:cNvSpPr/>
          <p:nvPr/>
        </p:nvSpPr>
        <p:spPr>
          <a:xfrm>
            <a:off x="6215380" y="3850005"/>
            <a:ext cx="4527550" cy="2430780"/>
          </a:xfrm>
          <a:prstGeom prst="roundRect">
            <a:avLst>
              <a:gd name="adj" fmla="val 10016"/>
            </a:avLst>
          </a:prstGeom>
          <a:solidFill>
            <a:srgbClr val="504F43"/>
          </a:solidFill>
          <a:ln w="44450" cap="flat" cmpd="sng" algn="ctr">
            <a:noFill/>
            <a:prstDash val="solid"/>
          </a:ln>
          <a:effectLst/>
        </p:spPr>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ko-KR" altLang="en-US" sz="1800" b="0" i="0" u="none" strike="noStrike" kern="0" cap="none" spc="0" normalizeH="0" baseline="0" noProof="0">
              <a:ln>
                <a:noFill/>
              </a:ln>
              <a:solidFill>
                <a:prstClr val="white"/>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43" name="모서리가 둥근 직사각형 21"/>
          <p:cNvSpPr/>
          <p:nvPr/>
        </p:nvSpPr>
        <p:spPr>
          <a:xfrm>
            <a:off x="2301875" y="1803400"/>
            <a:ext cx="3689350" cy="1908175"/>
          </a:xfrm>
          <a:prstGeom prst="roundRect">
            <a:avLst>
              <a:gd name="adj" fmla="val 16667"/>
            </a:avLst>
          </a:prstGeom>
        </p:spPr>
        <p:txBody>
          <a:bodyPr anchor="ctr"/>
          <a:lstStyle>
            <a:lvl1pPr eaLnBrk="0" hangingPunct="0">
              <a:defRPr kumimoji="1">
                <a:solidFill>
                  <a:schemeClr val="tx1"/>
                </a:solidFill>
                <a:latin typeface="Gulim" pitchFamily="34" charset="-127"/>
                <a:ea typeface="Gulim" pitchFamily="34" charset="-127"/>
              </a:defRPr>
            </a:lvl1pPr>
            <a:lvl2pPr marL="742950" indent="-285750" eaLnBrk="0" hangingPunct="0">
              <a:defRPr kumimoji="1">
                <a:solidFill>
                  <a:schemeClr val="tx1"/>
                </a:solidFill>
                <a:latin typeface="Gulim" pitchFamily="34" charset="-127"/>
                <a:ea typeface="Gulim" pitchFamily="34" charset="-127"/>
              </a:defRPr>
            </a:lvl2pPr>
            <a:lvl3pPr marL="1143000" indent="-228600" eaLnBrk="0" hangingPunct="0">
              <a:defRPr kumimoji="1">
                <a:solidFill>
                  <a:schemeClr val="tx1"/>
                </a:solidFill>
                <a:latin typeface="Gulim" pitchFamily="34" charset="-127"/>
                <a:ea typeface="Gulim" pitchFamily="34" charset="-127"/>
              </a:defRPr>
            </a:lvl3pPr>
            <a:lvl4pPr marL="1600200" indent="-228600" eaLnBrk="0" hangingPunct="0">
              <a:defRPr kumimoji="1">
                <a:solidFill>
                  <a:schemeClr val="tx1"/>
                </a:solidFill>
                <a:latin typeface="Gulim" pitchFamily="34" charset="-127"/>
                <a:ea typeface="Gulim" pitchFamily="34" charset="-127"/>
              </a:defRPr>
            </a:lvl4pPr>
            <a:lvl5pPr marL="2057400" indent="-228600" eaLnBrk="0" hangingPunct="0">
              <a:defRPr kumimoji="1">
                <a:solidFill>
                  <a:schemeClr val="tx1"/>
                </a:solidFill>
                <a:latin typeface="Gulim" pitchFamily="34" charset="-127"/>
                <a:ea typeface="Gulim" pitchFamily="34" charset="-127"/>
              </a:defRPr>
            </a:lvl5pPr>
            <a:lvl6pPr marL="25146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6pPr>
            <a:lvl7pPr marL="29718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7pPr>
            <a:lvl8pPr marL="34290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8pPr>
            <a:lvl9pPr marL="38862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ko-KR" altLang="en-US" sz="1800" b="0" i="0" u="none" strike="noStrike" kern="0" cap="none" spc="0" normalizeH="0" baseline="0" noProof="0" smtClean="0">
              <a:ln>
                <a:noFill/>
              </a:ln>
              <a:solidFill>
                <a:prstClr val="white"/>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44" name="모서리가 둥근 직사각형 22"/>
          <p:cNvSpPr/>
          <p:nvPr/>
        </p:nvSpPr>
        <p:spPr>
          <a:xfrm>
            <a:off x="6403975" y="1803400"/>
            <a:ext cx="3689350" cy="1908175"/>
          </a:xfrm>
          <a:prstGeom prst="roundRect">
            <a:avLst>
              <a:gd name="adj" fmla="val 16667"/>
            </a:avLst>
          </a:prstGeom>
        </p:spPr>
        <p:txBody>
          <a:bodyPr anchor="ctr"/>
          <a:lstStyle>
            <a:lvl1pPr eaLnBrk="0" hangingPunct="0">
              <a:defRPr kumimoji="1">
                <a:solidFill>
                  <a:schemeClr val="tx1"/>
                </a:solidFill>
                <a:latin typeface="Gulim" pitchFamily="34" charset="-127"/>
                <a:ea typeface="Gulim" pitchFamily="34" charset="-127"/>
              </a:defRPr>
            </a:lvl1pPr>
            <a:lvl2pPr marL="742950" indent="-285750" eaLnBrk="0" hangingPunct="0">
              <a:defRPr kumimoji="1">
                <a:solidFill>
                  <a:schemeClr val="tx1"/>
                </a:solidFill>
                <a:latin typeface="Gulim" pitchFamily="34" charset="-127"/>
                <a:ea typeface="Gulim" pitchFamily="34" charset="-127"/>
              </a:defRPr>
            </a:lvl2pPr>
            <a:lvl3pPr marL="1143000" indent="-228600" eaLnBrk="0" hangingPunct="0">
              <a:defRPr kumimoji="1">
                <a:solidFill>
                  <a:schemeClr val="tx1"/>
                </a:solidFill>
                <a:latin typeface="Gulim" pitchFamily="34" charset="-127"/>
                <a:ea typeface="Gulim" pitchFamily="34" charset="-127"/>
              </a:defRPr>
            </a:lvl3pPr>
            <a:lvl4pPr marL="1600200" indent="-228600" eaLnBrk="0" hangingPunct="0">
              <a:defRPr kumimoji="1">
                <a:solidFill>
                  <a:schemeClr val="tx1"/>
                </a:solidFill>
                <a:latin typeface="Gulim" pitchFamily="34" charset="-127"/>
                <a:ea typeface="Gulim" pitchFamily="34" charset="-127"/>
              </a:defRPr>
            </a:lvl4pPr>
            <a:lvl5pPr marL="2057400" indent="-228600" eaLnBrk="0" hangingPunct="0">
              <a:defRPr kumimoji="1">
                <a:solidFill>
                  <a:schemeClr val="tx1"/>
                </a:solidFill>
                <a:latin typeface="Gulim" pitchFamily="34" charset="-127"/>
                <a:ea typeface="Gulim" pitchFamily="34" charset="-127"/>
              </a:defRPr>
            </a:lvl5pPr>
            <a:lvl6pPr marL="25146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6pPr>
            <a:lvl7pPr marL="29718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7pPr>
            <a:lvl8pPr marL="34290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8pPr>
            <a:lvl9pPr marL="38862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ko-KR" altLang="en-US" sz="1800" b="0" i="0" u="none" strike="noStrike" kern="0" cap="none" spc="0" normalizeH="0" baseline="0" noProof="0" smtClean="0">
              <a:ln>
                <a:noFill/>
              </a:ln>
              <a:solidFill>
                <a:prstClr val="white"/>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45" name="모서리가 둥근 직사각형 23"/>
          <p:cNvSpPr/>
          <p:nvPr/>
        </p:nvSpPr>
        <p:spPr>
          <a:xfrm>
            <a:off x="2301875" y="3892550"/>
            <a:ext cx="3689350" cy="1908175"/>
          </a:xfrm>
          <a:prstGeom prst="roundRect">
            <a:avLst>
              <a:gd name="adj" fmla="val 16667"/>
            </a:avLst>
          </a:prstGeom>
        </p:spPr>
        <p:txBody>
          <a:bodyPr anchor="ctr"/>
          <a:lstStyle>
            <a:lvl1pPr eaLnBrk="0" hangingPunct="0">
              <a:defRPr kumimoji="1">
                <a:solidFill>
                  <a:schemeClr val="tx1"/>
                </a:solidFill>
                <a:latin typeface="Gulim" pitchFamily="34" charset="-127"/>
                <a:ea typeface="Gulim" pitchFamily="34" charset="-127"/>
              </a:defRPr>
            </a:lvl1pPr>
            <a:lvl2pPr marL="742950" indent="-285750" eaLnBrk="0" hangingPunct="0">
              <a:defRPr kumimoji="1">
                <a:solidFill>
                  <a:schemeClr val="tx1"/>
                </a:solidFill>
                <a:latin typeface="Gulim" pitchFamily="34" charset="-127"/>
                <a:ea typeface="Gulim" pitchFamily="34" charset="-127"/>
              </a:defRPr>
            </a:lvl2pPr>
            <a:lvl3pPr marL="1143000" indent="-228600" eaLnBrk="0" hangingPunct="0">
              <a:defRPr kumimoji="1">
                <a:solidFill>
                  <a:schemeClr val="tx1"/>
                </a:solidFill>
                <a:latin typeface="Gulim" pitchFamily="34" charset="-127"/>
                <a:ea typeface="Gulim" pitchFamily="34" charset="-127"/>
              </a:defRPr>
            </a:lvl3pPr>
            <a:lvl4pPr marL="1600200" indent="-228600" eaLnBrk="0" hangingPunct="0">
              <a:defRPr kumimoji="1">
                <a:solidFill>
                  <a:schemeClr val="tx1"/>
                </a:solidFill>
                <a:latin typeface="Gulim" pitchFamily="34" charset="-127"/>
                <a:ea typeface="Gulim" pitchFamily="34" charset="-127"/>
              </a:defRPr>
            </a:lvl4pPr>
            <a:lvl5pPr marL="2057400" indent="-228600" eaLnBrk="0" hangingPunct="0">
              <a:defRPr kumimoji="1">
                <a:solidFill>
                  <a:schemeClr val="tx1"/>
                </a:solidFill>
                <a:latin typeface="Gulim" pitchFamily="34" charset="-127"/>
                <a:ea typeface="Gulim" pitchFamily="34" charset="-127"/>
              </a:defRPr>
            </a:lvl5pPr>
            <a:lvl6pPr marL="25146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6pPr>
            <a:lvl7pPr marL="29718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7pPr>
            <a:lvl8pPr marL="34290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8pPr>
            <a:lvl9pPr marL="38862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ko-KR" altLang="en-US" sz="1800" b="0" i="0" u="none" strike="noStrike" kern="0" cap="none" spc="0" normalizeH="0" baseline="0" noProof="0" smtClean="0">
              <a:ln>
                <a:noFill/>
              </a:ln>
              <a:solidFill>
                <a:prstClr val="white"/>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46" name="모서리가 둥근 직사각형 24"/>
          <p:cNvSpPr/>
          <p:nvPr/>
        </p:nvSpPr>
        <p:spPr>
          <a:xfrm>
            <a:off x="6403975" y="3892550"/>
            <a:ext cx="3689350" cy="1908175"/>
          </a:xfrm>
          <a:prstGeom prst="roundRect">
            <a:avLst>
              <a:gd name="adj" fmla="val 16667"/>
            </a:avLst>
          </a:prstGeom>
        </p:spPr>
        <p:txBody>
          <a:bodyPr anchor="ctr"/>
          <a:lstStyle>
            <a:lvl1pPr eaLnBrk="0" hangingPunct="0">
              <a:defRPr kumimoji="1">
                <a:solidFill>
                  <a:schemeClr val="tx1"/>
                </a:solidFill>
                <a:latin typeface="Gulim" pitchFamily="34" charset="-127"/>
                <a:ea typeface="Gulim" pitchFamily="34" charset="-127"/>
              </a:defRPr>
            </a:lvl1pPr>
            <a:lvl2pPr marL="742950" indent="-285750" eaLnBrk="0" hangingPunct="0">
              <a:defRPr kumimoji="1">
                <a:solidFill>
                  <a:schemeClr val="tx1"/>
                </a:solidFill>
                <a:latin typeface="Gulim" pitchFamily="34" charset="-127"/>
                <a:ea typeface="Gulim" pitchFamily="34" charset="-127"/>
              </a:defRPr>
            </a:lvl2pPr>
            <a:lvl3pPr marL="1143000" indent="-228600" eaLnBrk="0" hangingPunct="0">
              <a:defRPr kumimoji="1">
                <a:solidFill>
                  <a:schemeClr val="tx1"/>
                </a:solidFill>
                <a:latin typeface="Gulim" pitchFamily="34" charset="-127"/>
                <a:ea typeface="Gulim" pitchFamily="34" charset="-127"/>
              </a:defRPr>
            </a:lvl3pPr>
            <a:lvl4pPr marL="1600200" indent="-228600" eaLnBrk="0" hangingPunct="0">
              <a:defRPr kumimoji="1">
                <a:solidFill>
                  <a:schemeClr val="tx1"/>
                </a:solidFill>
                <a:latin typeface="Gulim" pitchFamily="34" charset="-127"/>
                <a:ea typeface="Gulim" pitchFamily="34" charset="-127"/>
              </a:defRPr>
            </a:lvl4pPr>
            <a:lvl5pPr marL="2057400" indent="-228600" eaLnBrk="0" hangingPunct="0">
              <a:defRPr kumimoji="1">
                <a:solidFill>
                  <a:schemeClr val="tx1"/>
                </a:solidFill>
                <a:latin typeface="Gulim" pitchFamily="34" charset="-127"/>
                <a:ea typeface="Gulim" pitchFamily="34" charset="-127"/>
              </a:defRPr>
            </a:lvl5pPr>
            <a:lvl6pPr marL="25146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6pPr>
            <a:lvl7pPr marL="29718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7pPr>
            <a:lvl8pPr marL="34290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8pPr>
            <a:lvl9pPr marL="38862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ko-KR" altLang="en-US" sz="1800" b="0" i="0" u="none" strike="noStrike" kern="0" cap="none" spc="0" normalizeH="0" baseline="0" noProof="0" smtClean="0">
              <a:ln>
                <a:noFill/>
              </a:ln>
              <a:solidFill>
                <a:prstClr val="white"/>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47" name="타원 25@|1FFC:0|FBC:0|LFC:16777215|LBC:16777215"/>
          <p:cNvSpPr/>
          <p:nvPr/>
        </p:nvSpPr>
        <p:spPr>
          <a:xfrm>
            <a:off x="5056188" y="2565400"/>
            <a:ext cx="2239963" cy="2239963"/>
          </a:xfrm>
          <a:prstGeom prst="ellipse">
            <a:avLst/>
          </a:prstGeom>
          <a:solidFill>
            <a:srgbClr val="FFFFFF"/>
          </a:solidFill>
          <a:ln w="44450" cap="flat" cmpd="sng" algn="ctr">
            <a:noFill/>
            <a:prstDash val="solid"/>
          </a:ln>
          <a:effectLst/>
        </p:spPr>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ko-KR" altLang="en-US" sz="1800" b="0" i="0" u="none" strike="noStrike" kern="0" cap="none" spc="0" normalizeH="0" baseline="0" noProof="0">
              <a:ln>
                <a:noFill/>
              </a:ln>
              <a:solidFill>
                <a:srgbClr val="FFFFFF"/>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48" name="원호 27@|1FFC:0|FBC:0|LFC:12566463|LBC:16777215"/>
          <p:cNvSpPr/>
          <p:nvPr/>
        </p:nvSpPr>
        <p:spPr>
          <a:xfrm>
            <a:off x="5281613" y="2776538"/>
            <a:ext cx="1806575" cy="1808163"/>
          </a:xfrm>
          <a:prstGeom prst="arc">
            <a:avLst>
              <a:gd name="adj1" fmla="val 16200000"/>
              <a:gd name="adj2" fmla="val 12086864"/>
            </a:avLst>
          </a:prstGeom>
          <a:noFill/>
          <a:ln w="63500" cap="flat" cmpd="sng" algn="ctr">
            <a:solidFill>
              <a:srgbClr val="ADBACA"/>
            </a:solidFill>
            <a:prstDash val="solid"/>
            <a:tailEnd type="triangle" w="lg" len="lg"/>
          </a:ln>
          <a:effectLst/>
        </p:spPr>
        <p:txBody>
          <a:bodyPr anchor="ctr"/>
          <a:lstStyle>
            <a:lvl1pPr eaLnBrk="0" hangingPunct="0">
              <a:defRPr kumimoji="1">
                <a:solidFill>
                  <a:schemeClr val="tx1"/>
                </a:solidFill>
                <a:latin typeface="Gulim" pitchFamily="34" charset="-127"/>
                <a:ea typeface="Gulim" pitchFamily="34" charset="-127"/>
              </a:defRPr>
            </a:lvl1pPr>
            <a:lvl2pPr marL="742950" indent="-285750" eaLnBrk="0" hangingPunct="0">
              <a:defRPr kumimoji="1">
                <a:solidFill>
                  <a:schemeClr val="tx1"/>
                </a:solidFill>
                <a:latin typeface="Gulim" pitchFamily="34" charset="-127"/>
                <a:ea typeface="Gulim" pitchFamily="34" charset="-127"/>
              </a:defRPr>
            </a:lvl2pPr>
            <a:lvl3pPr marL="1143000" indent="-228600" eaLnBrk="0" hangingPunct="0">
              <a:defRPr kumimoji="1">
                <a:solidFill>
                  <a:schemeClr val="tx1"/>
                </a:solidFill>
                <a:latin typeface="Gulim" pitchFamily="34" charset="-127"/>
                <a:ea typeface="Gulim" pitchFamily="34" charset="-127"/>
              </a:defRPr>
            </a:lvl3pPr>
            <a:lvl4pPr marL="1600200" indent="-228600" eaLnBrk="0" hangingPunct="0">
              <a:defRPr kumimoji="1">
                <a:solidFill>
                  <a:schemeClr val="tx1"/>
                </a:solidFill>
                <a:latin typeface="Gulim" pitchFamily="34" charset="-127"/>
                <a:ea typeface="Gulim" pitchFamily="34" charset="-127"/>
              </a:defRPr>
            </a:lvl4pPr>
            <a:lvl5pPr marL="2057400" indent="-228600" eaLnBrk="0" hangingPunct="0">
              <a:defRPr kumimoji="1">
                <a:solidFill>
                  <a:schemeClr val="tx1"/>
                </a:solidFill>
                <a:latin typeface="Gulim" pitchFamily="34" charset="-127"/>
                <a:ea typeface="Gulim" pitchFamily="34" charset="-127"/>
              </a:defRPr>
            </a:lvl5pPr>
            <a:lvl6pPr marL="25146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6pPr>
            <a:lvl7pPr marL="29718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7pPr>
            <a:lvl8pPr marL="34290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8pPr>
            <a:lvl9pPr marL="3886200" indent="-228600" eaLnBrk="0" fontAlgn="base" latinLnBrk="1" hangingPunct="0">
              <a:spcBef>
                <a:spcPct val="0"/>
              </a:spcBef>
              <a:spcAft>
                <a:spcPct val="0"/>
              </a:spcAft>
              <a:defRPr kumimoji="1">
                <a:solidFill>
                  <a:schemeClr val="tx1"/>
                </a:solidFill>
                <a:latin typeface="Gulim" pitchFamily="34" charset="-127"/>
                <a:ea typeface="Gulim" pitchFamily="34" charset="-127"/>
              </a:defRPr>
            </a:lvl9pPr>
          </a:lstStyle>
          <a:p>
            <a:pPr marL="0" marR="0" lvl="0" indent="0" algn="ctr" defTabSz="914400" rtl="0" eaLnBrk="1" fontAlgn="base" latinLnBrk="1" hangingPunct="1">
              <a:lnSpc>
                <a:spcPct val="100000"/>
              </a:lnSpc>
              <a:spcBef>
                <a:spcPct val="0"/>
              </a:spcBef>
              <a:spcAft>
                <a:spcPct val="0"/>
              </a:spcAft>
              <a:buClrTx/>
              <a:buSzTx/>
              <a:buFontTx/>
              <a:buNone/>
              <a:defRPr/>
            </a:pPr>
            <a:endParaRPr kumimoji="1" lang="ko-KR" altLang="en-US" sz="1800" b="0" i="0" u="none" strike="noStrike" kern="0" cap="none" spc="0" normalizeH="0" baseline="0" noProof="0" smtClean="0">
              <a:ln>
                <a:noFill/>
              </a:ln>
              <a:solidFill>
                <a:prstClr val="white"/>
              </a:solidFill>
              <a:effectLst/>
              <a:uLnTx/>
              <a:uFillTx/>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9233" name="TextBox 13"/>
          <p:cNvSpPr txBox="1"/>
          <p:nvPr/>
        </p:nvSpPr>
        <p:spPr>
          <a:xfrm>
            <a:off x="1374140" y="3925570"/>
            <a:ext cx="3572510" cy="492125"/>
          </a:xfrm>
          <a:prstGeom prst="rect">
            <a:avLst/>
          </a:prstGeom>
          <a:noFill/>
          <a:ln w="9525">
            <a:noFill/>
          </a:ln>
        </p:spPr>
        <p:txBody>
          <a:bodyPr wrap="square" lIns="0" tIns="0" rIns="0" bIns="0" anchor="t" anchorCtr="0">
            <a:spAutoFit/>
          </a:bodyPr>
          <a:lstStyle/>
          <a:p>
            <a:pPr defTabSz="1216025">
              <a:spcBef>
                <a:spcPct val="20000"/>
              </a:spcBef>
            </a:pPr>
            <a:r>
              <a:rPr lang="en-US" altLang="zh-CN" sz="1600" b="1" dirty="0">
                <a:solidFill>
                  <a:srgbClr val="FFFFFF"/>
                </a:solidFill>
                <a:latin typeface="Arial" panose="020B0604020202020204" pitchFamily="34" charset="0"/>
                <a:ea typeface="SimSun" panose="02010600030101010101" pitchFamily="2" charset="-122"/>
                <a:sym typeface="Arial" panose="020B0604020202020204" pitchFamily="34" charset="0"/>
              </a:rPr>
              <a:t>Training and Evaluating Machine Learning Model</a:t>
            </a:r>
          </a:p>
        </p:txBody>
      </p:sp>
      <p:sp>
        <p:nvSpPr>
          <p:cNvPr id="9235" name="TextBox 13"/>
          <p:cNvSpPr txBox="1"/>
          <p:nvPr/>
        </p:nvSpPr>
        <p:spPr>
          <a:xfrm>
            <a:off x="1373823" y="1123315"/>
            <a:ext cx="1954212" cy="245745"/>
          </a:xfrm>
          <a:prstGeom prst="rect">
            <a:avLst/>
          </a:prstGeom>
          <a:noFill/>
          <a:ln w="9525">
            <a:noFill/>
          </a:ln>
        </p:spPr>
        <p:txBody>
          <a:bodyPr lIns="0" tIns="0" rIns="0" bIns="0" anchor="t" anchorCtr="0">
            <a:spAutoFit/>
          </a:bodyPr>
          <a:lstStyle/>
          <a:p>
            <a:pPr defTabSz="1216025">
              <a:spcBef>
                <a:spcPct val="20000"/>
              </a:spcBef>
            </a:pPr>
            <a:r>
              <a:rPr lang="en-US" altLang="zh-CN" sz="1600" b="1" dirty="0">
                <a:solidFill>
                  <a:srgbClr val="FFFFFF"/>
                </a:solidFill>
                <a:latin typeface="Arial" panose="020B0604020202020204" pitchFamily="34" charset="0"/>
                <a:ea typeface="SimSun" panose="02010600030101010101" pitchFamily="2" charset="-122"/>
                <a:sym typeface="Arial" panose="020B0604020202020204" pitchFamily="34" charset="0"/>
              </a:rPr>
              <a:t>Dataset Preparation</a:t>
            </a:r>
          </a:p>
        </p:txBody>
      </p:sp>
      <p:sp>
        <p:nvSpPr>
          <p:cNvPr id="9236" name="TextBox 13"/>
          <p:cNvSpPr txBox="1"/>
          <p:nvPr/>
        </p:nvSpPr>
        <p:spPr>
          <a:xfrm>
            <a:off x="1465580" y="1560195"/>
            <a:ext cx="4004945" cy="1882775"/>
          </a:xfrm>
          <a:prstGeom prst="rect">
            <a:avLst/>
          </a:prstGeom>
          <a:noFill/>
          <a:ln w="9525">
            <a:noFill/>
          </a:ln>
        </p:spPr>
        <p:txBody>
          <a:bodyPr wrap="square" lIns="0" tIns="0" rIns="0" bIns="0" anchor="t" anchorCtr="0">
            <a:spAutoFit/>
          </a:bodyPr>
          <a:lstStyle/>
          <a:p>
            <a:pPr defTabSz="1216025">
              <a:spcBef>
                <a:spcPct val="20000"/>
              </a:spcBef>
            </a:pPr>
            <a:r>
              <a:rPr lang="en-US" altLang="zh-CN" sz="1200" dirty="0">
                <a:solidFill>
                  <a:srgbClr val="FFFFFF"/>
                </a:solidFill>
                <a:latin typeface="Arial" panose="020B0604020202020204" pitchFamily="34" charset="0"/>
                <a:ea typeface="SimSun" panose="02010600030101010101" pitchFamily="2" charset="-122"/>
                <a:sym typeface="Arial" panose="020B0604020202020204" pitchFamily="34" charset="0"/>
              </a:rPr>
              <a:t>When using machine learning algorithms we should always split our data into a training set and test set. (If the number of experiments we are running is large, then we can should be dividing our data into 3 parts, namely — training set, development set and test set). In our case, we will also separate out some data for manual cross checking.</a:t>
            </a:r>
          </a:p>
          <a:p>
            <a:pPr defTabSz="1216025">
              <a:spcBef>
                <a:spcPct val="20000"/>
              </a:spcBef>
            </a:pPr>
            <a:r>
              <a:rPr lang="en-US" altLang="zh-CN" sz="1200" dirty="0">
                <a:solidFill>
                  <a:srgbClr val="FFFFFF"/>
                </a:solidFill>
                <a:latin typeface="Arial" panose="020B0604020202020204" pitchFamily="34" charset="0"/>
                <a:ea typeface="SimSun" panose="02010600030101010101" pitchFamily="2" charset="-122"/>
                <a:sym typeface="Arial" panose="020B0604020202020204" pitchFamily="34" charset="0"/>
              </a:rPr>
              <a:t>The data set consists of record of 767 patients in total. To train our model we will be using 650 records. We will be using 100 records for testing, and the last 17 records to cross check our model.</a:t>
            </a:r>
          </a:p>
        </p:txBody>
      </p:sp>
      <p:sp>
        <p:nvSpPr>
          <p:cNvPr id="9237" name="TextBox 13"/>
          <p:cNvSpPr txBox="1"/>
          <p:nvPr/>
        </p:nvSpPr>
        <p:spPr>
          <a:xfrm>
            <a:off x="6660833" y="1123315"/>
            <a:ext cx="1952625" cy="245745"/>
          </a:xfrm>
          <a:prstGeom prst="rect">
            <a:avLst/>
          </a:prstGeom>
          <a:noFill/>
          <a:ln w="9525">
            <a:noFill/>
          </a:ln>
        </p:spPr>
        <p:txBody>
          <a:bodyPr lIns="0" tIns="0" rIns="0" bIns="0" anchor="t" anchorCtr="0">
            <a:spAutoFit/>
          </a:bodyPr>
          <a:lstStyle/>
          <a:p>
            <a:pPr defTabSz="1216025">
              <a:spcBef>
                <a:spcPct val="20000"/>
              </a:spcBef>
            </a:pPr>
            <a:r>
              <a:rPr lang="en-US" altLang="zh-CN" sz="1600" b="1" dirty="0">
                <a:solidFill>
                  <a:srgbClr val="FFFFFF"/>
                </a:solidFill>
                <a:latin typeface="Arial" panose="020B0604020202020204" pitchFamily="34" charset="0"/>
                <a:ea typeface="SimSun" panose="02010600030101010101" pitchFamily="2" charset="-122"/>
                <a:sym typeface="Arial" panose="020B0604020202020204" pitchFamily="34" charset="0"/>
              </a:rPr>
              <a:t>Data Description</a:t>
            </a:r>
          </a:p>
        </p:txBody>
      </p:sp>
      <p:sp>
        <p:nvSpPr>
          <p:cNvPr id="9238" name="TextBox 13"/>
          <p:cNvSpPr txBox="1"/>
          <p:nvPr/>
        </p:nvSpPr>
        <p:spPr>
          <a:xfrm>
            <a:off x="6652895" y="1560830"/>
            <a:ext cx="3580765" cy="923290"/>
          </a:xfrm>
          <a:prstGeom prst="rect">
            <a:avLst/>
          </a:prstGeom>
          <a:noFill/>
          <a:ln w="9525">
            <a:noFill/>
          </a:ln>
        </p:spPr>
        <p:txBody>
          <a:bodyPr wrap="square" lIns="0" tIns="0" rIns="0" bIns="0" anchor="t" anchorCtr="0">
            <a:spAutoFit/>
          </a:bodyPr>
          <a:lstStyle/>
          <a:p>
            <a:pPr defTabSz="1216025">
              <a:spcBef>
                <a:spcPct val="20000"/>
              </a:spcBef>
            </a:pPr>
            <a:r>
              <a:rPr lang="en-US" altLang="zh-CN" sz="1200" dirty="0">
                <a:solidFill>
                  <a:srgbClr val="FFFFFF"/>
                </a:solidFill>
                <a:latin typeface="Arial" panose="020B0604020202020204" pitchFamily="34" charset="0"/>
                <a:sym typeface="Arial" panose="020B0604020202020204" pitchFamily="34" charset="0"/>
              </a:rPr>
              <a:t>We have our data saved in a CSV file called diabetes.csv. We first read our dataset into a pandas dataframe called data, and then use the head() function to show the first five records from our dataset.</a:t>
            </a:r>
            <a:endParaRPr lang="en-US" altLang="zh-CN" sz="1200" dirty="0">
              <a:solidFill>
                <a:srgbClr val="FFFFFF"/>
              </a:solidFill>
              <a:latin typeface="Arial" panose="020B0604020202020204" pitchFamily="34" charset="0"/>
              <a:ea typeface="Arial" panose="020B0604020202020204" pitchFamily="34" charset="0"/>
              <a:sym typeface="Arial" panose="020B0604020202020204" pitchFamily="34" charset="0"/>
            </a:endParaRPr>
          </a:p>
        </p:txBody>
      </p:sp>
      <p:sp>
        <p:nvSpPr>
          <p:cNvPr id="9239" name="TextBox 13"/>
          <p:cNvSpPr txBox="1"/>
          <p:nvPr/>
        </p:nvSpPr>
        <p:spPr>
          <a:xfrm>
            <a:off x="7466648" y="4024313"/>
            <a:ext cx="1952625" cy="245745"/>
          </a:xfrm>
          <a:prstGeom prst="rect">
            <a:avLst/>
          </a:prstGeom>
          <a:noFill/>
          <a:ln w="9525">
            <a:noFill/>
          </a:ln>
        </p:spPr>
        <p:txBody>
          <a:bodyPr lIns="0" tIns="0" rIns="0" bIns="0" anchor="t" anchorCtr="0">
            <a:spAutoFit/>
          </a:bodyPr>
          <a:lstStyle/>
          <a:p>
            <a:pPr defTabSz="1216025">
              <a:spcBef>
                <a:spcPct val="20000"/>
              </a:spcBef>
            </a:pPr>
            <a:r>
              <a:rPr lang="en-US" altLang="zh-CN" sz="1600" b="1" dirty="0">
                <a:solidFill>
                  <a:srgbClr val="FFFFFF"/>
                </a:solidFill>
                <a:latin typeface="Arial" panose="020B0604020202020204" pitchFamily="34" charset="0"/>
                <a:ea typeface="SimSun" panose="02010600030101010101" pitchFamily="2" charset="-122"/>
                <a:sym typeface="Arial" panose="020B0604020202020204" pitchFamily="34" charset="0"/>
              </a:rPr>
              <a:t>Data Exploration</a:t>
            </a:r>
          </a:p>
        </p:txBody>
      </p:sp>
      <p:sp>
        <p:nvSpPr>
          <p:cNvPr id="9240" name="TextBox 13"/>
          <p:cNvSpPr txBox="1"/>
          <p:nvPr/>
        </p:nvSpPr>
        <p:spPr>
          <a:xfrm>
            <a:off x="6922770" y="4583430"/>
            <a:ext cx="3444875" cy="959485"/>
          </a:xfrm>
          <a:prstGeom prst="rect">
            <a:avLst/>
          </a:prstGeom>
          <a:noFill/>
          <a:ln w="9525">
            <a:noFill/>
          </a:ln>
        </p:spPr>
        <p:txBody>
          <a:bodyPr wrap="square" lIns="0" tIns="0" rIns="0" bIns="0" anchor="t" anchorCtr="0">
            <a:spAutoFit/>
          </a:bodyPr>
          <a:lstStyle/>
          <a:p>
            <a:pPr defTabSz="1216025">
              <a:spcBef>
                <a:spcPct val="20000"/>
              </a:spcBef>
            </a:pPr>
            <a:r>
              <a:rPr lang="en-US" altLang="zh-CN" sz="1200" dirty="0">
                <a:solidFill>
                  <a:srgbClr val="FFFFFF"/>
                </a:solidFill>
                <a:latin typeface="Arial" panose="020B0604020202020204" pitchFamily="34" charset="0"/>
                <a:ea typeface="SimSun" panose="02010600030101010101" pitchFamily="2" charset="-122"/>
                <a:sym typeface="Arial" panose="020B0604020202020204" pitchFamily="34" charset="0"/>
              </a:rPr>
              <a:t>Let us now explore our data set to get a feel of what it looks like and get some insights about it.</a:t>
            </a:r>
          </a:p>
          <a:p>
            <a:pPr defTabSz="1216025">
              <a:spcBef>
                <a:spcPct val="20000"/>
              </a:spcBef>
            </a:pPr>
            <a:r>
              <a:rPr lang="en-US" altLang="zh-CN" sz="1200" dirty="0">
                <a:solidFill>
                  <a:srgbClr val="FFFFFF"/>
                </a:solidFill>
                <a:latin typeface="Arial" panose="020B0604020202020204" pitchFamily="34" charset="0"/>
                <a:ea typeface="SimSun" panose="02010600030101010101" pitchFamily="2" charset="-122"/>
                <a:sym typeface="Arial" panose="020B0604020202020204" pitchFamily="34" charset="0"/>
              </a:rPr>
              <a:t>Let’s start by finding correlation of every pair of features (and the outcome variable), and visualize the correlations using a heatmap.</a:t>
            </a:r>
          </a:p>
        </p:txBody>
      </p:sp>
      <p:sp>
        <p:nvSpPr>
          <p:cNvPr id="3" name="Text Box 2"/>
          <p:cNvSpPr txBox="1"/>
          <p:nvPr/>
        </p:nvSpPr>
        <p:spPr>
          <a:xfrm>
            <a:off x="5386705" y="3514725"/>
            <a:ext cx="2247265" cy="368300"/>
          </a:xfrm>
          <a:prstGeom prst="rect">
            <a:avLst/>
          </a:prstGeom>
          <a:noFill/>
        </p:spPr>
        <p:txBody>
          <a:bodyPr wrap="square" rtlCol="0">
            <a:spAutoFit/>
          </a:bodyPr>
          <a:lstStyle/>
          <a:p>
            <a:pPr algn="just"/>
            <a:r>
              <a:rPr lang="en-US" b="1">
                <a:solidFill>
                  <a:schemeClr val="accent1"/>
                </a:solidFill>
                <a:effectLst>
                  <a:outerShdw blurRad="38100" dist="25400" dir="5400000" algn="ctr" rotWithShape="0">
                    <a:srgbClr val="6E747A">
                      <a:alpha val="43000"/>
                    </a:srgbClr>
                  </a:outerShdw>
                </a:effectLst>
              </a:rPr>
              <a:t>Implementation</a:t>
            </a:r>
          </a:p>
        </p:txBody>
      </p:sp>
      <p:sp>
        <p:nvSpPr>
          <p:cNvPr id="4" name="TextBox 13"/>
          <p:cNvSpPr txBox="1"/>
          <p:nvPr/>
        </p:nvSpPr>
        <p:spPr>
          <a:xfrm>
            <a:off x="1374140" y="4508500"/>
            <a:ext cx="3580765" cy="1292225"/>
          </a:xfrm>
          <a:prstGeom prst="rect">
            <a:avLst/>
          </a:prstGeom>
          <a:noFill/>
          <a:ln w="9525">
            <a:noFill/>
          </a:ln>
        </p:spPr>
        <p:txBody>
          <a:bodyPr wrap="square" lIns="0" tIns="0" rIns="0" bIns="0" anchor="t" anchorCtr="0">
            <a:spAutoFit/>
          </a:bodyPr>
          <a:lstStyle/>
          <a:p>
            <a:pPr defTabSz="1216025">
              <a:spcBef>
                <a:spcPct val="20000"/>
              </a:spcBef>
            </a:pPr>
            <a:r>
              <a:rPr lang="en-US" altLang="zh-CN" sz="1200" dirty="0">
                <a:solidFill>
                  <a:srgbClr val="FFFFFF"/>
                </a:solidFill>
                <a:latin typeface="Arial" panose="020B0604020202020204" pitchFamily="34" charset="0"/>
                <a:sym typeface="Arial" panose="020B0604020202020204" pitchFamily="34" charset="0"/>
              </a:rPr>
              <a:t>We can now train our classification model. We’ll be using a machine simple learning model called logistic regression. Since the model is readily available in sklearn, the training process is quite easy and we can do it in few lines of code. First, we create an instance called diabetesCheck and then use the fit function to train the model.</a:t>
            </a: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exels-pixabay-256374"/>
          <p:cNvPicPr>
            <a:picLocks noChangeAspect="1"/>
          </p:cNvPicPr>
          <p:nvPr/>
        </p:nvPicPr>
        <p:blipFill>
          <a:blip r:embed="rId2"/>
          <a:stretch>
            <a:fillRect/>
          </a:stretch>
        </p:blipFill>
        <p:spPr>
          <a:xfrm>
            <a:off x="635" y="-635"/>
            <a:ext cx="12191365" cy="6858000"/>
          </a:xfrm>
          <a:prstGeom prst="rect">
            <a:avLst/>
          </a:prstGeom>
        </p:spPr>
      </p:pic>
      <p:sp>
        <p:nvSpPr>
          <p:cNvPr id="10" name="矩形 9"/>
          <p:cNvSpPr/>
          <p:nvPr/>
        </p:nvSpPr>
        <p:spPr>
          <a:xfrm>
            <a:off x="0" y="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3175" y="-1270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 name="矩形 1"/>
          <p:cNvSpPr/>
          <p:nvPr/>
        </p:nvSpPr>
        <p:spPr>
          <a:xfrm>
            <a:off x="0" y="198438"/>
            <a:ext cx="274638" cy="490538"/>
          </a:xfrm>
          <a:prstGeom prst="rect">
            <a:avLst/>
          </a:prstGeom>
          <a:solidFill>
            <a:srgbClr val="2B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293" name="文本框 37"/>
          <p:cNvSpPr txBox="1"/>
          <p:nvPr/>
        </p:nvSpPr>
        <p:spPr>
          <a:xfrm>
            <a:off x="274638" y="227013"/>
            <a:ext cx="6386512" cy="460375"/>
          </a:xfrm>
          <a:prstGeom prst="rect">
            <a:avLst/>
          </a:prstGeom>
          <a:noFill/>
          <a:ln w="9525">
            <a:noFill/>
          </a:ln>
        </p:spPr>
        <p:txBody>
          <a:bodyPr anchor="t" anchorCtr="0">
            <a:spAutoFit/>
          </a:bodyPr>
          <a:lstStyle/>
          <a:p>
            <a:pPr algn="l"/>
            <a:r>
              <a:rPr lang="en-US" sz="2400" b="1">
                <a:latin typeface="Arial Black" panose="020B0A04020102020204" charset="0"/>
                <a:cs typeface="Arial Black" panose="020B0A04020102020204" charset="0"/>
                <a:sym typeface="+mn-ea"/>
              </a:rPr>
              <a:t> </a:t>
            </a:r>
            <a:r>
              <a:rPr lang="en-US" sz="2400" b="1">
                <a:solidFill>
                  <a:schemeClr val="bg1"/>
                </a:solidFill>
                <a:latin typeface="Arial Black" panose="020B0A04020102020204" charset="0"/>
                <a:cs typeface="Arial Black" panose="020B0A04020102020204" charset="0"/>
                <a:sym typeface="+mn-ea"/>
              </a:rPr>
              <a:t>Used Libraries   </a:t>
            </a:r>
            <a:endParaRPr lang="en-US" altLang="en-US" sz="2400" b="1" dirty="0">
              <a:solidFill>
                <a:schemeClr val="bg1"/>
              </a:solidFill>
              <a:latin typeface="Arial Black" panose="020B0A04020102020204" charset="0"/>
              <a:ea typeface="Arial" panose="020B0604020202020204" pitchFamily="34" charset="0"/>
              <a:cs typeface="Arial Black" panose="020B0A04020102020204" charset="0"/>
              <a:sym typeface="+mn-ea"/>
            </a:endParaRPr>
          </a:p>
        </p:txBody>
      </p:sp>
      <p:sp>
        <p:nvSpPr>
          <p:cNvPr id="11" name="Freeform 6"/>
          <p:cNvSpPr>
            <a:spLocks noEditPoints="1"/>
          </p:cNvSpPr>
          <p:nvPr/>
        </p:nvSpPr>
        <p:spPr bwMode="auto">
          <a:xfrm>
            <a:off x="4792345" y="2487930"/>
            <a:ext cx="2613660" cy="2759075"/>
          </a:xfrm>
          <a:custGeom>
            <a:avLst/>
            <a:gdLst/>
            <a:ahLst/>
            <a:cxnLst>
              <a:cxn ang="0">
                <a:pos x="124" y="67"/>
              </a:cxn>
              <a:cxn ang="0">
                <a:pos x="124" y="212"/>
              </a:cxn>
              <a:cxn ang="0">
                <a:pos x="23" y="197"/>
              </a:cxn>
              <a:cxn ang="0">
                <a:pos x="27" y="81"/>
              </a:cxn>
              <a:cxn ang="0">
                <a:pos x="150" y="13"/>
              </a:cxn>
              <a:cxn ang="0">
                <a:pos x="151" y="135"/>
              </a:cxn>
              <a:cxn ang="0">
                <a:pos x="187" y="88"/>
              </a:cxn>
              <a:cxn ang="0">
                <a:pos x="160" y="72"/>
              </a:cxn>
              <a:cxn ang="0">
                <a:pos x="178" y="75"/>
              </a:cxn>
              <a:cxn ang="0">
                <a:pos x="150" y="13"/>
              </a:cxn>
              <a:cxn ang="0">
                <a:pos x="158" y="255"/>
              </a:cxn>
              <a:cxn ang="0">
                <a:pos x="211" y="225"/>
              </a:cxn>
              <a:cxn ang="0">
                <a:pos x="252" y="131"/>
              </a:cxn>
              <a:cxn ang="0">
                <a:pos x="220" y="166"/>
              </a:cxn>
              <a:cxn ang="0">
                <a:pos x="214" y="192"/>
              </a:cxn>
              <a:cxn ang="0">
                <a:pos x="211" y="147"/>
              </a:cxn>
              <a:cxn ang="0">
                <a:pos x="171" y="133"/>
              </a:cxn>
              <a:cxn ang="0">
                <a:pos x="188" y="236"/>
              </a:cxn>
              <a:cxn ang="0">
                <a:pos x="160" y="214"/>
              </a:cxn>
              <a:cxn ang="0">
                <a:pos x="154" y="141"/>
              </a:cxn>
              <a:cxn ang="0">
                <a:pos x="237" y="128"/>
              </a:cxn>
              <a:cxn ang="0">
                <a:pos x="211" y="63"/>
              </a:cxn>
              <a:cxn ang="0">
                <a:pos x="195" y="23"/>
              </a:cxn>
              <a:cxn ang="0">
                <a:pos x="144" y="91"/>
              </a:cxn>
              <a:cxn ang="0">
                <a:pos x="143" y="234"/>
              </a:cxn>
              <a:cxn ang="0">
                <a:pos x="210" y="253"/>
              </a:cxn>
              <a:cxn ang="0">
                <a:pos x="267" y="161"/>
              </a:cxn>
              <a:cxn ang="0">
                <a:pos x="222" y="46"/>
              </a:cxn>
              <a:cxn ang="0">
                <a:pos x="90" y="120"/>
              </a:cxn>
              <a:cxn ang="0">
                <a:pos x="96" y="119"/>
              </a:cxn>
              <a:cxn ang="0">
                <a:pos x="92" y="126"/>
              </a:cxn>
              <a:cxn ang="0">
                <a:pos x="52" y="139"/>
              </a:cxn>
              <a:cxn ang="0">
                <a:pos x="118" y="163"/>
              </a:cxn>
              <a:cxn ang="0">
                <a:pos x="115" y="17"/>
              </a:cxn>
              <a:cxn ang="0">
                <a:pos x="97" y="56"/>
              </a:cxn>
              <a:cxn ang="0">
                <a:pos x="111" y="40"/>
              </a:cxn>
              <a:cxn ang="0">
                <a:pos x="79" y="76"/>
              </a:cxn>
              <a:cxn ang="0">
                <a:pos x="98" y="171"/>
              </a:cxn>
              <a:cxn ang="0">
                <a:pos x="97" y="195"/>
              </a:cxn>
              <a:cxn ang="0">
                <a:pos x="94" y="237"/>
              </a:cxn>
              <a:cxn ang="0">
                <a:pos x="77" y="162"/>
              </a:cxn>
              <a:cxn ang="0">
                <a:pos x="8" y="161"/>
              </a:cxn>
              <a:cxn ang="0">
                <a:pos x="85" y="249"/>
              </a:cxn>
              <a:cxn ang="0">
                <a:pos x="98" y="171"/>
              </a:cxn>
              <a:cxn ang="0">
                <a:pos x="62" y="99"/>
              </a:cxn>
              <a:cxn ang="0">
                <a:pos x="38" y="86"/>
              </a:cxn>
            </a:cxnLst>
            <a:rect l="0" t="0" r="r" b="b"/>
            <a:pathLst>
              <a:path w="269" h="284">
                <a:moveTo>
                  <a:pt x="74" y="23"/>
                </a:moveTo>
                <a:cubicBezTo>
                  <a:pt x="85" y="9"/>
                  <a:pt x="103" y="0"/>
                  <a:pt x="119" y="12"/>
                </a:cubicBezTo>
                <a:cubicBezTo>
                  <a:pt x="136" y="25"/>
                  <a:pt x="135" y="50"/>
                  <a:pt x="124" y="67"/>
                </a:cubicBezTo>
                <a:cubicBezTo>
                  <a:pt x="135" y="81"/>
                  <a:pt x="134" y="105"/>
                  <a:pt x="121" y="117"/>
                </a:cubicBezTo>
                <a:cubicBezTo>
                  <a:pt x="132" y="130"/>
                  <a:pt x="133" y="153"/>
                  <a:pt x="123" y="167"/>
                </a:cubicBezTo>
                <a:cubicBezTo>
                  <a:pt x="135" y="179"/>
                  <a:pt x="135" y="200"/>
                  <a:pt x="124" y="212"/>
                </a:cubicBezTo>
                <a:cubicBezTo>
                  <a:pt x="149" y="245"/>
                  <a:pt x="113" y="284"/>
                  <a:pt x="84" y="257"/>
                </a:cubicBezTo>
                <a:cubicBezTo>
                  <a:pt x="67" y="263"/>
                  <a:pt x="49" y="251"/>
                  <a:pt x="49" y="233"/>
                </a:cubicBezTo>
                <a:cubicBezTo>
                  <a:pt x="31" y="233"/>
                  <a:pt x="18" y="215"/>
                  <a:pt x="23" y="197"/>
                </a:cubicBezTo>
                <a:cubicBezTo>
                  <a:pt x="9" y="191"/>
                  <a:pt x="2" y="176"/>
                  <a:pt x="1" y="161"/>
                </a:cubicBezTo>
                <a:cubicBezTo>
                  <a:pt x="0" y="149"/>
                  <a:pt x="3" y="134"/>
                  <a:pt x="12" y="126"/>
                </a:cubicBezTo>
                <a:cubicBezTo>
                  <a:pt x="0" y="111"/>
                  <a:pt x="9" y="86"/>
                  <a:pt x="27" y="81"/>
                </a:cubicBezTo>
                <a:cubicBezTo>
                  <a:pt x="21" y="66"/>
                  <a:pt x="30" y="47"/>
                  <a:pt x="47" y="46"/>
                </a:cubicBezTo>
                <a:cubicBezTo>
                  <a:pt x="46" y="33"/>
                  <a:pt x="61" y="20"/>
                  <a:pt x="74" y="23"/>
                </a:cubicBezTo>
                <a:close/>
                <a:moveTo>
                  <a:pt x="150" y="13"/>
                </a:moveTo>
                <a:cubicBezTo>
                  <a:pt x="132" y="21"/>
                  <a:pt x="147" y="40"/>
                  <a:pt x="155" y="49"/>
                </a:cubicBezTo>
                <a:cubicBezTo>
                  <a:pt x="135" y="59"/>
                  <a:pt x="137" y="80"/>
                  <a:pt x="156" y="91"/>
                </a:cubicBezTo>
                <a:cubicBezTo>
                  <a:pt x="140" y="101"/>
                  <a:pt x="133" y="124"/>
                  <a:pt x="151" y="135"/>
                </a:cubicBezTo>
                <a:cubicBezTo>
                  <a:pt x="155" y="133"/>
                  <a:pt x="160" y="132"/>
                  <a:pt x="164" y="132"/>
                </a:cubicBezTo>
                <a:cubicBezTo>
                  <a:pt x="164" y="120"/>
                  <a:pt x="171" y="111"/>
                  <a:pt x="183" y="108"/>
                </a:cubicBezTo>
                <a:cubicBezTo>
                  <a:pt x="181" y="101"/>
                  <a:pt x="183" y="94"/>
                  <a:pt x="187" y="88"/>
                </a:cubicBezTo>
                <a:cubicBezTo>
                  <a:pt x="182" y="87"/>
                  <a:pt x="177" y="84"/>
                  <a:pt x="173" y="78"/>
                </a:cubicBezTo>
                <a:cubicBezTo>
                  <a:pt x="168" y="81"/>
                  <a:pt x="162" y="81"/>
                  <a:pt x="157" y="78"/>
                </a:cubicBezTo>
                <a:cubicBezTo>
                  <a:pt x="160" y="72"/>
                  <a:pt x="160" y="72"/>
                  <a:pt x="160" y="72"/>
                </a:cubicBezTo>
                <a:cubicBezTo>
                  <a:pt x="167" y="77"/>
                  <a:pt x="180" y="69"/>
                  <a:pt x="179" y="60"/>
                </a:cubicBezTo>
                <a:cubicBezTo>
                  <a:pt x="185" y="59"/>
                  <a:pt x="185" y="59"/>
                  <a:pt x="185" y="59"/>
                </a:cubicBezTo>
                <a:cubicBezTo>
                  <a:pt x="186" y="65"/>
                  <a:pt x="183" y="71"/>
                  <a:pt x="178" y="75"/>
                </a:cubicBezTo>
                <a:cubicBezTo>
                  <a:pt x="188" y="88"/>
                  <a:pt x="211" y="82"/>
                  <a:pt x="204" y="59"/>
                </a:cubicBezTo>
                <a:cubicBezTo>
                  <a:pt x="229" y="47"/>
                  <a:pt x="206" y="22"/>
                  <a:pt x="191" y="32"/>
                </a:cubicBezTo>
                <a:cubicBezTo>
                  <a:pt x="189" y="15"/>
                  <a:pt x="166" y="6"/>
                  <a:pt x="150" y="13"/>
                </a:cubicBezTo>
                <a:close/>
                <a:moveTo>
                  <a:pt x="155" y="192"/>
                </a:moveTo>
                <a:cubicBezTo>
                  <a:pt x="136" y="197"/>
                  <a:pt x="135" y="223"/>
                  <a:pt x="151" y="231"/>
                </a:cubicBezTo>
                <a:cubicBezTo>
                  <a:pt x="148" y="241"/>
                  <a:pt x="149" y="250"/>
                  <a:pt x="158" y="255"/>
                </a:cubicBezTo>
                <a:cubicBezTo>
                  <a:pt x="168" y="261"/>
                  <a:pt x="176" y="256"/>
                  <a:pt x="183" y="249"/>
                </a:cubicBezTo>
                <a:cubicBezTo>
                  <a:pt x="191" y="253"/>
                  <a:pt x="199" y="253"/>
                  <a:pt x="206" y="248"/>
                </a:cubicBezTo>
                <a:cubicBezTo>
                  <a:pt x="214" y="241"/>
                  <a:pt x="213" y="234"/>
                  <a:pt x="211" y="225"/>
                </a:cubicBezTo>
                <a:cubicBezTo>
                  <a:pt x="230" y="232"/>
                  <a:pt x="246" y="212"/>
                  <a:pt x="237" y="194"/>
                </a:cubicBezTo>
                <a:cubicBezTo>
                  <a:pt x="253" y="188"/>
                  <a:pt x="259" y="177"/>
                  <a:pt x="261" y="161"/>
                </a:cubicBezTo>
                <a:cubicBezTo>
                  <a:pt x="262" y="151"/>
                  <a:pt x="260" y="137"/>
                  <a:pt x="252" y="131"/>
                </a:cubicBezTo>
                <a:cubicBezTo>
                  <a:pt x="248" y="133"/>
                  <a:pt x="245" y="134"/>
                  <a:pt x="241" y="135"/>
                </a:cubicBezTo>
                <a:cubicBezTo>
                  <a:pt x="236" y="144"/>
                  <a:pt x="228" y="150"/>
                  <a:pt x="218" y="149"/>
                </a:cubicBezTo>
                <a:cubicBezTo>
                  <a:pt x="216" y="154"/>
                  <a:pt x="217" y="161"/>
                  <a:pt x="220" y="166"/>
                </a:cubicBezTo>
                <a:cubicBezTo>
                  <a:pt x="226" y="163"/>
                  <a:pt x="234" y="165"/>
                  <a:pt x="241" y="169"/>
                </a:cubicBezTo>
                <a:cubicBezTo>
                  <a:pt x="237" y="174"/>
                  <a:pt x="237" y="174"/>
                  <a:pt x="237" y="174"/>
                </a:cubicBezTo>
                <a:cubicBezTo>
                  <a:pt x="224" y="166"/>
                  <a:pt x="212" y="176"/>
                  <a:pt x="214" y="192"/>
                </a:cubicBezTo>
                <a:cubicBezTo>
                  <a:pt x="208" y="192"/>
                  <a:pt x="208" y="192"/>
                  <a:pt x="208" y="192"/>
                </a:cubicBezTo>
                <a:cubicBezTo>
                  <a:pt x="207" y="184"/>
                  <a:pt x="208" y="176"/>
                  <a:pt x="214" y="170"/>
                </a:cubicBezTo>
                <a:cubicBezTo>
                  <a:pt x="210" y="163"/>
                  <a:pt x="210" y="154"/>
                  <a:pt x="211" y="147"/>
                </a:cubicBezTo>
                <a:cubicBezTo>
                  <a:pt x="202" y="143"/>
                  <a:pt x="197" y="134"/>
                  <a:pt x="198" y="124"/>
                </a:cubicBezTo>
                <a:cubicBezTo>
                  <a:pt x="192" y="123"/>
                  <a:pt x="188" y="119"/>
                  <a:pt x="185" y="114"/>
                </a:cubicBezTo>
                <a:cubicBezTo>
                  <a:pt x="175" y="116"/>
                  <a:pt x="170" y="124"/>
                  <a:pt x="171" y="133"/>
                </a:cubicBezTo>
                <a:cubicBezTo>
                  <a:pt x="189" y="140"/>
                  <a:pt x="193" y="161"/>
                  <a:pt x="182" y="176"/>
                </a:cubicBezTo>
                <a:cubicBezTo>
                  <a:pt x="195" y="186"/>
                  <a:pt x="195" y="206"/>
                  <a:pt x="184" y="218"/>
                </a:cubicBezTo>
                <a:cubicBezTo>
                  <a:pt x="189" y="223"/>
                  <a:pt x="190" y="230"/>
                  <a:pt x="188" y="236"/>
                </a:cubicBezTo>
                <a:cubicBezTo>
                  <a:pt x="182" y="234"/>
                  <a:pt x="182" y="234"/>
                  <a:pt x="182" y="234"/>
                </a:cubicBezTo>
                <a:cubicBezTo>
                  <a:pt x="185" y="221"/>
                  <a:pt x="173" y="216"/>
                  <a:pt x="163" y="220"/>
                </a:cubicBezTo>
                <a:cubicBezTo>
                  <a:pt x="160" y="214"/>
                  <a:pt x="160" y="214"/>
                  <a:pt x="160" y="214"/>
                </a:cubicBezTo>
                <a:cubicBezTo>
                  <a:pt x="166" y="212"/>
                  <a:pt x="173" y="211"/>
                  <a:pt x="179" y="214"/>
                </a:cubicBezTo>
                <a:cubicBezTo>
                  <a:pt x="191" y="203"/>
                  <a:pt x="185" y="182"/>
                  <a:pt x="171" y="179"/>
                </a:cubicBezTo>
                <a:cubicBezTo>
                  <a:pt x="195" y="157"/>
                  <a:pt x="173" y="131"/>
                  <a:pt x="154" y="141"/>
                </a:cubicBezTo>
                <a:cubicBezTo>
                  <a:pt x="135" y="152"/>
                  <a:pt x="139" y="182"/>
                  <a:pt x="155" y="192"/>
                </a:cubicBezTo>
                <a:close/>
                <a:moveTo>
                  <a:pt x="231" y="86"/>
                </a:moveTo>
                <a:cubicBezTo>
                  <a:pt x="262" y="88"/>
                  <a:pt x="262" y="128"/>
                  <a:pt x="237" y="128"/>
                </a:cubicBezTo>
                <a:cubicBezTo>
                  <a:pt x="227" y="152"/>
                  <a:pt x="202" y="144"/>
                  <a:pt x="204" y="119"/>
                </a:cubicBezTo>
                <a:cubicBezTo>
                  <a:pt x="187" y="115"/>
                  <a:pt x="183" y="100"/>
                  <a:pt x="196" y="88"/>
                </a:cubicBezTo>
                <a:cubicBezTo>
                  <a:pt x="207" y="85"/>
                  <a:pt x="214" y="74"/>
                  <a:pt x="211" y="63"/>
                </a:cubicBezTo>
                <a:cubicBezTo>
                  <a:pt x="215" y="60"/>
                  <a:pt x="218" y="57"/>
                  <a:pt x="220" y="53"/>
                </a:cubicBezTo>
                <a:cubicBezTo>
                  <a:pt x="238" y="53"/>
                  <a:pt x="241" y="76"/>
                  <a:pt x="231" y="86"/>
                </a:cubicBezTo>
                <a:close/>
                <a:moveTo>
                  <a:pt x="195" y="23"/>
                </a:moveTo>
                <a:cubicBezTo>
                  <a:pt x="188" y="6"/>
                  <a:pt x="163" y="0"/>
                  <a:pt x="147" y="7"/>
                </a:cubicBezTo>
                <a:cubicBezTo>
                  <a:pt x="128" y="16"/>
                  <a:pt x="134" y="34"/>
                  <a:pt x="145" y="47"/>
                </a:cubicBezTo>
                <a:cubicBezTo>
                  <a:pt x="132" y="57"/>
                  <a:pt x="132" y="80"/>
                  <a:pt x="144" y="91"/>
                </a:cubicBezTo>
                <a:cubicBezTo>
                  <a:pt x="131" y="103"/>
                  <a:pt x="131" y="128"/>
                  <a:pt x="145" y="139"/>
                </a:cubicBezTo>
                <a:cubicBezTo>
                  <a:pt x="131" y="152"/>
                  <a:pt x="131" y="177"/>
                  <a:pt x="143" y="190"/>
                </a:cubicBezTo>
                <a:cubicBezTo>
                  <a:pt x="131" y="200"/>
                  <a:pt x="131" y="225"/>
                  <a:pt x="143" y="234"/>
                </a:cubicBezTo>
                <a:cubicBezTo>
                  <a:pt x="141" y="245"/>
                  <a:pt x="145" y="255"/>
                  <a:pt x="154" y="261"/>
                </a:cubicBezTo>
                <a:cubicBezTo>
                  <a:pt x="165" y="267"/>
                  <a:pt x="176" y="265"/>
                  <a:pt x="185" y="257"/>
                </a:cubicBezTo>
                <a:cubicBezTo>
                  <a:pt x="193" y="260"/>
                  <a:pt x="203" y="259"/>
                  <a:pt x="210" y="253"/>
                </a:cubicBezTo>
                <a:cubicBezTo>
                  <a:pt x="216" y="248"/>
                  <a:pt x="219" y="241"/>
                  <a:pt x="219" y="233"/>
                </a:cubicBezTo>
                <a:cubicBezTo>
                  <a:pt x="237" y="233"/>
                  <a:pt x="250" y="215"/>
                  <a:pt x="245" y="197"/>
                </a:cubicBezTo>
                <a:cubicBezTo>
                  <a:pt x="259" y="191"/>
                  <a:pt x="266" y="176"/>
                  <a:pt x="267" y="161"/>
                </a:cubicBezTo>
                <a:cubicBezTo>
                  <a:pt x="268" y="149"/>
                  <a:pt x="266" y="134"/>
                  <a:pt x="256" y="126"/>
                </a:cubicBezTo>
                <a:cubicBezTo>
                  <a:pt x="269" y="111"/>
                  <a:pt x="260" y="86"/>
                  <a:pt x="241" y="81"/>
                </a:cubicBezTo>
                <a:cubicBezTo>
                  <a:pt x="247" y="66"/>
                  <a:pt x="238" y="47"/>
                  <a:pt x="222" y="46"/>
                </a:cubicBezTo>
                <a:cubicBezTo>
                  <a:pt x="222" y="33"/>
                  <a:pt x="208" y="20"/>
                  <a:pt x="195" y="23"/>
                </a:cubicBezTo>
                <a:close/>
                <a:moveTo>
                  <a:pt x="70" y="116"/>
                </a:moveTo>
                <a:cubicBezTo>
                  <a:pt x="75" y="124"/>
                  <a:pt x="83" y="125"/>
                  <a:pt x="90" y="120"/>
                </a:cubicBezTo>
                <a:cubicBezTo>
                  <a:pt x="89" y="111"/>
                  <a:pt x="93" y="103"/>
                  <a:pt x="100" y="98"/>
                </a:cubicBezTo>
                <a:cubicBezTo>
                  <a:pt x="104" y="103"/>
                  <a:pt x="104" y="103"/>
                  <a:pt x="104" y="103"/>
                </a:cubicBezTo>
                <a:cubicBezTo>
                  <a:pt x="99" y="107"/>
                  <a:pt x="96" y="112"/>
                  <a:pt x="96" y="119"/>
                </a:cubicBezTo>
                <a:cubicBezTo>
                  <a:pt x="97" y="124"/>
                  <a:pt x="100" y="130"/>
                  <a:pt x="105" y="132"/>
                </a:cubicBezTo>
                <a:cubicBezTo>
                  <a:pt x="103" y="138"/>
                  <a:pt x="103" y="138"/>
                  <a:pt x="103" y="138"/>
                </a:cubicBezTo>
                <a:cubicBezTo>
                  <a:pt x="98" y="136"/>
                  <a:pt x="94" y="132"/>
                  <a:pt x="92" y="126"/>
                </a:cubicBezTo>
                <a:cubicBezTo>
                  <a:pt x="83" y="132"/>
                  <a:pt x="72" y="130"/>
                  <a:pt x="66" y="122"/>
                </a:cubicBezTo>
                <a:cubicBezTo>
                  <a:pt x="61" y="126"/>
                  <a:pt x="55" y="128"/>
                  <a:pt x="49" y="128"/>
                </a:cubicBezTo>
                <a:cubicBezTo>
                  <a:pt x="51" y="132"/>
                  <a:pt x="52" y="135"/>
                  <a:pt x="52" y="139"/>
                </a:cubicBezTo>
                <a:cubicBezTo>
                  <a:pt x="67" y="136"/>
                  <a:pt x="79" y="143"/>
                  <a:pt x="83" y="159"/>
                </a:cubicBezTo>
                <a:cubicBezTo>
                  <a:pt x="88" y="158"/>
                  <a:pt x="94" y="159"/>
                  <a:pt x="98" y="163"/>
                </a:cubicBezTo>
                <a:cubicBezTo>
                  <a:pt x="104" y="160"/>
                  <a:pt x="112" y="160"/>
                  <a:pt x="118" y="163"/>
                </a:cubicBezTo>
                <a:cubicBezTo>
                  <a:pt x="128" y="148"/>
                  <a:pt x="124" y="129"/>
                  <a:pt x="111" y="117"/>
                </a:cubicBezTo>
                <a:cubicBezTo>
                  <a:pt x="127" y="104"/>
                  <a:pt x="130" y="84"/>
                  <a:pt x="116" y="68"/>
                </a:cubicBezTo>
                <a:cubicBezTo>
                  <a:pt x="127" y="55"/>
                  <a:pt x="132" y="29"/>
                  <a:pt x="115" y="17"/>
                </a:cubicBezTo>
                <a:cubicBezTo>
                  <a:pt x="100" y="6"/>
                  <a:pt x="85" y="19"/>
                  <a:pt x="77" y="31"/>
                </a:cubicBezTo>
                <a:cubicBezTo>
                  <a:pt x="62" y="25"/>
                  <a:pt x="48" y="41"/>
                  <a:pt x="57" y="56"/>
                </a:cubicBezTo>
                <a:cubicBezTo>
                  <a:pt x="67" y="73"/>
                  <a:pt x="95" y="76"/>
                  <a:pt x="97" y="56"/>
                </a:cubicBezTo>
                <a:cubicBezTo>
                  <a:pt x="90" y="55"/>
                  <a:pt x="85" y="52"/>
                  <a:pt x="80" y="47"/>
                </a:cubicBezTo>
                <a:cubicBezTo>
                  <a:pt x="86" y="43"/>
                  <a:pt x="86" y="43"/>
                  <a:pt x="86" y="43"/>
                </a:cubicBezTo>
                <a:cubicBezTo>
                  <a:pt x="93" y="52"/>
                  <a:pt x="107" y="52"/>
                  <a:pt x="111" y="40"/>
                </a:cubicBezTo>
                <a:cubicBezTo>
                  <a:pt x="117" y="42"/>
                  <a:pt x="117" y="42"/>
                  <a:pt x="117" y="42"/>
                </a:cubicBezTo>
                <a:cubicBezTo>
                  <a:pt x="115" y="48"/>
                  <a:pt x="110" y="53"/>
                  <a:pt x="103" y="55"/>
                </a:cubicBezTo>
                <a:cubicBezTo>
                  <a:pt x="103" y="69"/>
                  <a:pt x="92" y="77"/>
                  <a:pt x="79" y="76"/>
                </a:cubicBezTo>
                <a:cubicBezTo>
                  <a:pt x="84" y="86"/>
                  <a:pt x="82" y="98"/>
                  <a:pt x="72" y="103"/>
                </a:cubicBezTo>
                <a:cubicBezTo>
                  <a:pt x="73" y="107"/>
                  <a:pt x="72" y="112"/>
                  <a:pt x="70" y="116"/>
                </a:cubicBezTo>
                <a:close/>
                <a:moveTo>
                  <a:pt x="98" y="171"/>
                </a:moveTo>
                <a:cubicBezTo>
                  <a:pt x="86" y="160"/>
                  <a:pt x="73" y="165"/>
                  <a:pt x="77" y="181"/>
                </a:cubicBezTo>
                <a:cubicBezTo>
                  <a:pt x="59" y="189"/>
                  <a:pt x="61" y="209"/>
                  <a:pt x="79" y="211"/>
                </a:cubicBezTo>
                <a:cubicBezTo>
                  <a:pt x="81" y="202"/>
                  <a:pt x="88" y="197"/>
                  <a:pt x="97" y="195"/>
                </a:cubicBezTo>
                <a:cubicBezTo>
                  <a:pt x="98" y="201"/>
                  <a:pt x="98" y="201"/>
                  <a:pt x="98" y="201"/>
                </a:cubicBezTo>
                <a:cubicBezTo>
                  <a:pt x="81" y="205"/>
                  <a:pt x="82" y="225"/>
                  <a:pt x="96" y="231"/>
                </a:cubicBezTo>
                <a:cubicBezTo>
                  <a:pt x="94" y="237"/>
                  <a:pt x="94" y="237"/>
                  <a:pt x="94" y="237"/>
                </a:cubicBezTo>
                <a:cubicBezTo>
                  <a:pt x="86" y="234"/>
                  <a:pt x="80" y="227"/>
                  <a:pt x="79" y="218"/>
                </a:cubicBezTo>
                <a:cubicBezTo>
                  <a:pt x="56" y="215"/>
                  <a:pt x="51" y="189"/>
                  <a:pt x="69" y="177"/>
                </a:cubicBezTo>
                <a:cubicBezTo>
                  <a:pt x="69" y="171"/>
                  <a:pt x="72" y="165"/>
                  <a:pt x="77" y="162"/>
                </a:cubicBezTo>
                <a:cubicBezTo>
                  <a:pt x="73" y="142"/>
                  <a:pt x="55" y="143"/>
                  <a:pt x="43" y="149"/>
                </a:cubicBezTo>
                <a:cubicBezTo>
                  <a:pt x="48" y="139"/>
                  <a:pt x="47" y="126"/>
                  <a:pt x="31" y="125"/>
                </a:cubicBezTo>
                <a:cubicBezTo>
                  <a:pt x="13" y="125"/>
                  <a:pt x="6" y="145"/>
                  <a:pt x="8" y="161"/>
                </a:cubicBezTo>
                <a:cubicBezTo>
                  <a:pt x="9" y="177"/>
                  <a:pt x="16" y="188"/>
                  <a:pt x="31" y="194"/>
                </a:cubicBezTo>
                <a:cubicBezTo>
                  <a:pt x="25" y="214"/>
                  <a:pt x="37" y="230"/>
                  <a:pt x="57" y="225"/>
                </a:cubicBezTo>
                <a:cubicBezTo>
                  <a:pt x="54" y="245"/>
                  <a:pt x="67" y="256"/>
                  <a:pt x="85" y="249"/>
                </a:cubicBezTo>
                <a:cubicBezTo>
                  <a:pt x="111" y="276"/>
                  <a:pt x="141" y="242"/>
                  <a:pt x="116" y="212"/>
                </a:cubicBezTo>
                <a:cubicBezTo>
                  <a:pt x="127" y="202"/>
                  <a:pt x="130" y="184"/>
                  <a:pt x="119" y="172"/>
                </a:cubicBezTo>
                <a:cubicBezTo>
                  <a:pt x="113" y="166"/>
                  <a:pt x="104" y="166"/>
                  <a:pt x="98" y="171"/>
                </a:cubicBezTo>
                <a:close/>
                <a:moveTo>
                  <a:pt x="18" y="122"/>
                </a:moveTo>
                <a:cubicBezTo>
                  <a:pt x="26" y="118"/>
                  <a:pt x="32" y="118"/>
                  <a:pt x="41" y="121"/>
                </a:cubicBezTo>
                <a:cubicBezTo>
                  <a:pt x="54" y="125"/>
                  <a:pt x="75" y="113"/>
                  <a:pt x="62" y="99"/>
                </a:cubicBezTo>
                <a:cubicBezTo>
                  <a:pt x="75" y="100"/>
                  <a:pt x="80" y="83"/>
                  <a:pt x="70" y="75"/>
                </a:cubicBezTo>
                <a:cubicBezTo>
                  <a:pt x="60" y="72"/>
                  <a:pt x="52" y="63"/>
                  <a:pt x="48" y="53"/>
                </a:cubicBezTo>
                <a:cubicBezTo>
                  <a:pt x="30" y="53"/>
                  <a:pt x="28" y="76"/>
                  <a:pt x="38" y="86"/>
                </a:cubicBezTo>
                <a:cubicBezTo>
                  <a:pt x="19" y="85"/>
                  <a:pt x="6" y="108"/>
                  <a:pt x="18" y="122"/>
                </a:cubicBezTo>
                <a:close/>
              </a:path>
            </a:pathLst>
          </a:custGeom>
          <a:solidFill>
            <a:srgbClr val="445469"/>
          </a:solidFill>
          <a:ln w="27" cap="flat">
            <a:no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schemeClr val="bg1"/>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grpSp>
        <p:nvGrpSpPr>
          <p:cNvPr id="12297" name="组合 11"/>
          <p:cNvGrpSpPr/>
          <p:nvPr/>
        </p:nvGrpSpPr>
        <p:grpSpPr>
          <a:xfrm>
            <a:off x="3463880" y="2327275"/>
            <a:ext cx="1260520" cy="2715656"/>
            <a:chOff x="3464475" y="2327701"/>
            <a:chExt cx="1260609" cy="2714847"/>
          </a:xfrm>
        </p:grpSpPr>
        <p:sp>
          <p:nvSpPr>
            <p:cNvPr id="18" name="Freeform 35"/>
            <p:cNvSpPr/>
            <p:nvPr/>
          </p:nvSpPr>
          <p:spPr bwMode="auto">
            <a:xfrm>
              <a:off x="3464475" y="2327701"/>
              <a:ext cx="64695" cy="6469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schemeClr val="bg1"/>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21" name="Freeform 6"/>
            <p:cNvSpPr>
              <a:spLocks noEditPoints="1"/>
            </p:cNvSpPr>
            <p:nvPr/>
          </p:nvSpPr>
          <p:spPr bwMode="auto">
            <a:xfrm>
              <a:off x="3610847" y="4930167"/>
              <a:ext cx="70052" cy="70384"/>
            </a:xfrm>
            <a:custGeom>
              <a:avLst/>
              <a:gdLst>
                <a:gd name="T0" fmla="*/ 89 w 178"/>
                <a:gd name="T1" fmla="*/ 179 h 179"/>
                <a:gd name="T2" fmla="*/ 178 w 178"/>
                <a:gd name="T3" fmla="*/ 89 h 179"/>
                <a:gd name="T4" fmla="*/ 89 w 178"/>
                <a:gd name="T5" fmla="*/ 0 h 179"/>
                <a:gd name="T6" fmla="*/ 0 w 178"/>
                <a:gd name="T7" fmla="*/ 89 h 179"/>
                <a:gd name="T8" fmla="*/ 89 w 178"/>
                <a:gd name="T9" fmla="*/ 179 h 179"/>
                <a:gd name="T10" fmla="*/ 89 w 178"/>
                <a:gd name="T11" fmla="*/ 36 h 179"/>
                <a:gd name="T12" fmla="*/ 143 w 178"/>
                <a:gd name="T13" fmla="*/ 89 h 179"/>
                <a:gd name="T14" fmla="*/ 89 w 178"/>
                <a:gd name="T15" fmla="*/ 143 h 179"/>
                <a:gd name="T16" fmla="*/ 35 w 178"/>
                <a:gd name="T17" fmla="*/ 89 h 179"/>
                <a:gd name="T18" fmla="*/ 89 w 178"/>
                <a:gd name="T19"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79">
                  <a:moveTo>
                    <a:pt x="89" y="179"/>
                  </a:moveTo>
                  <a:cubicBezTo>
                    <a:pt x="138" y="179"/>
                    <a:pt x="178" y="139"/>
                    <a:pt x="178" y="89"/>
                  </a:cubicBezTo>
                  <a:cubicBezTo>
                    <a:pt x="178" y="40"/>
                    <a:pt x="138" y="0"/>
                    <a:pt x="89" y="0"/>
                  </a:cubicBezTo>
                  <a:cubicBezTo>
                    <a:pt x="40" y="0"/>
                    <a:pt x="0" y="40"/>
                    <a:pt x="0" y="89"/>
                  </a:cubicBezTo>
                  <a:cubicBezTo>
                    <a:pt x="0" y="139"/>
                    <a:pt x="40" y="179"/>
                    <a:pt x="89" y="179"/>
                  </a:cubicBezTo>
                  <a:close/>
                  <a:moveTo>
                    <a:pt x="89" y="36"/>
                  </a:moveTo>
                  <a:cubicBezTo>
                    <a:pt x="119" y="36"/>
                    <a:pt x="143" y="60"/>
                    <a:pt x="143" y="89"/>
                  </a:cubicBezTo>
                  <a:cubicBezTo>
                    <a:pt x="143" y="119"/>
                    <a:pt x="119" y="143"/>
                    <a:pt x="89" y="143"/>
                  </a:cubicBezTo>
                  <a:cubicBezTo>
                    <a:pt x="59" y="143"/>
                    <a:pt x="35" y="119"/>
                    <a:pt x="35" y="89"/>
                  </a:cubicBezTo>
                  <a:cubicBezTo>
                    <a:pt x="35" y="60"/>
                    <a:pt x="59" y="36"/>
                    <a:pt x="89" y="36"/>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schemeClr val="bg1"/>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22" name="Freeform 7"/>
            <p:cNvSpPr>
              <a:spLocks noEditPoints="1"/>
            </p:cNvSpPr>
            <p:nvPr/>
          </p:nvSpPr>
          <p:spPr bwMode="auto">
            <a:xfrm>
              <a:off x="3793446" y="4705237"/>
              <a:ext cx="70384" cy="70384"/>
            </a:xfrm>
            <a:custGeom>
              <a:avLst/>
              <a:gdLst>
                <a:gd name="T0" fmla="*/ 90 w 179"/>
                <a:gd name="T1" fmla="*/ 0 h 179"/>
                <a:gd name="T2" fmla="*/ 0 w 179"/>
                <a:gd name="T3" fmla="*/ 89 h 179"/>
                <a:gd name="T4" fmla="*/ 90 w 179"/>
                <a:gd name="T5" fmla="*/ 179 h 179"/>
                <a:gd name="T6" fmla="*/ 179 w 179"/>
                <a:gd name="T7" fmla="*/ 89 h 179"/>
                <a:gd name="T8" fmla="*/ 90 w 179"/>
                <a:gd name="T9" fmla="*/ 0 h 179"/>
                <a:gd name="T10" fmla="*/ 90 w 179"/>
                <a:gd name="T11" fmla="*/ 143 h 179"/>
                <a:gd name="T12" fmla="*/ 36 w 179"/>
                <a:gd name="T13" fmla="*/ 89 h 179"/>
                <a:gd name="T14" fmla="*/ 90 w 179"/>
                <a:gd name="T15" fmla="*/ 36 h 179"/>
                <a:gd name="T16" fmla="*/ 143 w 179"/>
                <a:gd name="T17" fmla="*/ 89 h 179"/>
                <a:gd name="T18" fmla="*/ 90 w 179"/>
                <a:gd name="T19" fmla="*/ 14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79">
                  <a:moveTo>
                    <a:pt x="90" y="0"/>
                  </a:moveTo>
                  <a:cubicBezTo>
                    <a:pt x="40" y="0"/>
                    <a:pt x="0" y="40"/>
                    <a:pt x="0" y="89"/>
                  </a:cubicBezTo>
                  <a:cubicBezTo>
                    <a:pt x="0" y="139"/>
                    <a:pt x="40" y="179"/>
                    <a:pt x="90" y="179"/>
                  </a:cubicBezTo>
                  <a:cubicBezTo>
                    <a:pt x="139" y="179"/>
                    <a:pt x="179" y="139"/>
                    <a:pt x="179" y="89"/>
                  </a:cubicBezTo>
                  <a:cubicBezTo>
                    <a:pt x="179" y="40"/>
                    <a:pt x="139" y="0"/>
                    <a:pt x="90" y="0"/>
                  </a:cubicBezTo>
                  <a:close/>
                  <a:moveTo>
                    <a:pt x="90" y="143"/>
                  </a:moveTo>
                  <a:cubicBezTo>
                    <a:pt x="60" y="143"/>
                    <a:pt x="36" y="119"/>
                    <a:pt x="36" y="89"/>
                  </a:cubicBezTo>
                  <a:cubicBezTo>
                    <a:pt x="36" y="60"/>
                    <a:pt x="60" y="36"/>
                    <a:pt x="90" y="36"/>
                  </a:cubicBezTo>
                  <a:cubicBezTo>
                    <a:pt x="119" y="36"/>
                    <a:pt x="143" y="60"/>
                    <a:pt x="143" y="89"/>
                  </a:cubicBezTo>
                  <a:cubicBezTo>
                    <a:pt x="143" y="119"/>
                    <a:pt x="119" y="143"/>
                    <a:pt x="90" y="143"/>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schemeClr val="bg1"/>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24" name="Oval 9"/>
            <p:cNvSpPr>
              <a:spLocks noChangeArrowheads="1"/>
            </p:cNvSpPr>
            <p:nvPr/>
          </p:nvSpPr>
          <p:spPr bwMode="auto">
            <a:xfrm>
              <a:off x="3582627" y="5014660"/>
              <a:ext cx="28220" cy="27888"/>
            </a:xfrm>
            <a:prstGeom prst="ellipse">
              <a:avLst/>
            </a:prstGeom>
            <a:solidFill>
              <a:sysClr val="window" lastClr="FFFFF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schemeClr val="bg1"/>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25" name="Oval 10"/>
            <p:cNvSpPr>
              <a:spLocks noChangeArrowheads="1"/>
            </p:cNvSpPr>
            <p:nvPr/>
          </p:nvSpPr>
          <p:spPr bwMode="auto">
            <a:xfrm>
              <a:off x="3807556" y="4803509"/>
              <a:ext cx="28220" cy="28386"/>
            </a:xfrm>
            <a:prstGeom prst="ellipse">
              <a:avLst/>
            </a:prstGeom>
            <a:solidFill>
              <a:sysClr val="window" lastClr="FFFFFF"/>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0" cap="none" spc="0" normalizeH="0" baseline="0" noProof="0">
                <a:ln>
                  <a:noFill/>
                </a:ln>
                <a:solidFill>
                  <a:schemeClr val="bg1"/>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cxnSp>
          <p:nvCxnSpPr>
            <p:cNvPr id="12310" name="Straight Connector 132"/>
            <p:cNvCxnSpPr/>
            <p:nvPr/>
          </p:nvCxnSpPr>
          <p:spPr>
            <a:xfrm>
              <a:off x="4082869" y="2414050"/>
              <a:ext cx="152966" cy="0"/>
            </a:xfrm>
            <a:prstGeom prst="line">
              <a:avLst/>
            </a:prstGeom>
            <a:ln w="12700" cap="flat" cmpd="sng">
              <a:solidFill>
                <a:srgbClr val="ADBACA"/>
              </a:solidFill>
              <a:prstDash val="sysDash"/>
              <a:miter/>
              <a:headEnd type="none" w="med" len="med"/>
              <a:tailEnd type="none" w="med" len="med"/>
            </a:ln>
          </p:spPr>
        </p:cxnSp>
        <p:cxnSp>
          <p:nvCxnSpPr>
            <p:cNvPr id="12311" name="Straight Connector 133"/>
            <p:cNvCxnSpPr/>
            <p:nvPr/>
          </p:nvCxnSpPr>
          <p:spPr>
            <a:xfrm>
              <a:off x="4235835" y="2409504"/>
              <a:ext cx="0" cy="2534524"/>
            </a:xfrm>
            <a:prstGeom prst="line">
              <a:avLst/>
            </a:prstGeom>
            <a:ln w="12700" cap="flat" cmpd="sng">
              <a:solidFill>
                <a:srgbClr val="ADBACA"/>
              </a:solidFill>
              <a:prstDash val="sysDash"/>
              <a:miter/>
              <a:headEnd type="none" w="med" len="med"/>
              <a:tailEnd type="none" w="med" len="med"/>
            </a:ln>
          </p:spPr>
        </p:cxnSp>
        <p:cxnSp>
          <p:nvCxnSpPr>
            <p:cNvPr id="12312" name="Straight Connector 136"/>
            <p:cNvCxnSpPr/>
            <p:nvPr/>
          </p:nvCxnSpPr>
          <p:spPr>
            <a:xfrm>
              <a:off x="4082869" y="4944028"/>
              <a:ext cx="152966" cy="0"/>
            </a:xfrm>
            <a:prstGeom prst="line">
              <a:avLst/>
            </a:prstGeom>
            <a:ln w="12700" cap="flat" cmpd="sng">
              <a:solidFill>
                <a:srgbClr val="ADBACA"/>
              </a:solidFill>
              <a:prstDash val="sysDash"/>
              <a:miter/>
              <a:headEnd type="none" w="med" len="med"/>
              <a:tailEnd type="none" w="med" len="med"/>
            </a:ln>
          </p:spPr>
        </p:cxnSp>
        <p:cxnSp>
          <p:nvCxnSpPr>
            <p:cNvPr id="12313" name="Straight Connector 137"/>
            <p:cNvCxnSpPr/>
            <p:nvPr/>
          </p:nvCxnSpPr>
          <p:spPr>
            <a:xfrm>
              <a:off x="4073344" y="3691994"/>
              <a:ext cx="651740" cy="0"/>
            </a:xfrm>
            <a:prstGeom prst="line">
              <a:avLst/>
            </a:prstGeom>
            <a:ln w="12700" cap="flat" cmpd="sng">
              <a:solidFill>
                <a:srgbClr val="ADBACA"/>
              </a:solidFill>
              <a:prstDash val="sysDash"/>
              <a:miter/>
              <a:headEnd type="none" w="med" len="med"/>
              <a:tailEnd type="oval" w="sm" len="sm"/>
            </a:ln>
          </p:spPr>
        </p:cxnSp>
      </p:grpSp>
      <p:grpSp>
        <p:nvGrpSpPr>
          <p:cNvPr id="12320" name="组合 35"/>
          <p:cNvGrpSpPr/>
          <p:nvPr/>
        </p:nvGrpSpPr>
        <p:grpSpPr>
          <a:xfrm>
            <a:off x="7443470" y="2409182"/>
            <a:ext cx="657764" cy="2535755"/>
            <a:chOff x="7454719" y="2409504"/>
            <a:chExt cx="657791" cy="2534524"/>
          </a:xfrm>
        </p:grpSpPr>
        <p:cxnSp>
          <p:nvCxnSpPr>
            <p:cNvPr id="12329" name="Straight Connector 141"/>
            <p:cNvCxnSpPr/>
            <p:nvPr/>
          </p:nvCxnSpPr>
          <p:spPr>
            <a:xfrm>
              <a:off x="7959544" y="2414050"/>
              <a:ext cx="152966" cy="0"/>
            </a:xfrm>
            <a:prstGeom prst="line">
              <a:avLst/>
            </a:prstGeom>
            <a:ln w="12700" cap="flat" cmpd="sng">
              <a:solidFill>
                <a:srgbClr val="ADBACA"/>
              </a:solidFill>
              <a:prstDash val="sysDash"/>
              <a:miter/>
              <a:headEnd type="none" w="med" len="med"/>
              <a:tailEnd type="none" w="med" len="med"/>
            </a:ln>
          </p:spPr>
        </p:cxnSp>
        <p:cxnSp>
          <p:nvCxnSpPr>
            <p:cNvPr id="12330" name="Straight Connector 142"/>
            <p:cNvCxnSpPr/>
            <p:nvPr/>
          </p:nvCxnSpPr>
          <p:spPr>
            <a:xfrm>
              <a:off x="7960110" y="2409504"/>
              <a:ext cx="0" cy="2534524"/>
            </a:xfrm>
            <a:prstGeom prst="line">
              <a:avLst/>
            </a:prstGeom>
            <a:ln w="12700" cap="flat" cmpd="sng">
              <a:solidFill>
                <a:srgbClr val="ADBACA"/>
              </a:solidFill>
              <a:prstDash val="sysDash"/>
              <a:miter/>
              <a:headEnd type="none" w="med" len="med"/>
              <a:tailEnd type="none" w="med" len="med"/>
            </a:ln>
          </p:spPr>
        </p:cxnSp>
        <p:cxnSp>
          <p:nvCxnSpPr>
            <p:cNvPr id="12331" name="Straight Connector 143"/>
            <p:cNvCxnSpPr/>
            <p:nvPr/>
          </p:nvCxnSpPr>
          <p:spPr>
            <a:xfrm>
              <a:off x="7959544" y="4944028"/>
              <a:ext cx="152966" cy="0"/>
            </a:xfrm>
            <a:prstGeom prst="line">
              <a:avLst/>
            </a:prstGeom>
            <a:ln w="12700" cap="flat" cmpd="sng">
              <a:solidFill>
                <a:srgbClr val="ADBACA"/>
              </a:solidFill>
              <a:prstDash val="sysDash"/>
              <a:miter/>
              <a:headEnd type="none" w="med" len="med"/>
              <a:tailEnd type="none" w="med" len="med"/>
            </a:ln>
          </p:spPr>
        </p:cxnSp>
        <p:cxnSp>
          <p:nvCxnSpPr>
            <p:cNvPr id="12332" name="Straight Connector 144"/>
            <p:cNvCxnSpPr/>
            <p:nvPr/>
          </p:nvCxnSpPr>
          <p:spPr>
            <a:xfrm>
              <a:off x="7454719" y="3691994"/>
              <a:ext cx="651740" cy="0"/>
            </a:xfrm>
            <a:prstGeom prst="line">
              <a:avLst/>
            </a:prstGeom>
            <a:ln w="12700" cap="flat" cmpd="sng">
              <a:solidFill>
                <a:srgbClr val="ADBACA"/>
              </a:solidFill>
              <a:prstDash val="sysDash"/>
              <a:miter/>
              <a:headEnd type="oval" w="sm" len="sm"/>
              <a:tailEnd type="none" w="sm" len="sm"/>
            </a:ln>
          </p:spPr>
        </p:cxnSp>
      </p:grpSp>
      <p:pic>
        <p:nvPicPr>
          <p:cNvPr id="5" name="Picture 4" descr="pngfind.com-python-logo-png-627026"/>
          <p:cNvPicPr>
            <a:picLocks noChangeAspect="1"/>
          </p:cNvPicPr>
          <p:nvPr/>
        </p:nvPicPr>
        <p:blipFill>
          <a:blip r:embed="rId3"/>
          <a:stretch>
            <a:fillRect/>
          </a:stretch>
        </p:blipFill>
        <p:spPr>
          <a:xfrm>
            <a:off x="1725930" y="2017395"/>
            <a:ext cx="2001520" cy="792480"/>
          </a:xfrm>
          <a:prstGeom prst="rect">
            <a:avLst/>
          </a:prstGeom>
        </p:spPr>
      </p:pic>
      <p:pic>
        <p:nvPicPr>
          <p:cNvPr id="6" name="Picture 5" descr="pandas"/>
          <p:cNvPicPr>
            <a:picLocks noChangeAspect="1"/>
          </p:cNvPicPr>
          <p:nvPr/>
        </p:nvPicPr>
        <p:blipFill>
          <a:blip r:embed="rId4"/>
          <a:stretch>
            <a:fillRect/>
          </a:stretch>
        </p:blipFill>
        <p:spPr>
          <a:xfrm>
            <a:off x="1779905" y="3104515"/>
            <a:ext cx="1830070" cy="1144270"/>
          </a:xfrm>
          <a:prstGeom prst="rect">
            <a:avLst/>
          </a:prstGeom>
        </p:spPr>
      </p:pic>
      <p:pic>
        <p:nvPicPr>
          <p:cNvPr id="7" name="Picture 6" descr="1_BLx1p0j0zVhPf_VC-OTwCQ"/>
          <p:cNvPicPr>
            <a:picLocks noChangeAspect="1"/>
          </p:cNvPicPr>
          <p:nvPr/>
        </p:nvPicPr>
        <p:blipFill>
          <a:blip r:embed="rId5"/>
          <a:stretch>
            <a:fillRect/>
          </a:stretch>
        </p:blipFill>
        <p:spPr>
          <a:xfrm>
            <a:off x="1506855" y="4615815"/>
            <a:ext cx="2731770" cy="797560"/>
          </a:xfrm>
          <a:prstGeom prst="rect">
            <a:avLst/>
          </a:prstGeom>
        </p:spPr>
      </p:pic>
      <p:pic>
        <p:nvPicPr>
          <p:cNvPr id="9" name="Picture 8" descr="download"/>
          <p:cNvPicPr>
            <a:picLocks noChangeAspect="1"/>
          </p:cNvPicPr>
          <p:nvPr/>
        </p:nvPicPr>
        <p:blipFill>
          <a:blip r:embed="rId6"/>
          <a:stretch>
            <a:fillRect/>
          </a:stretch>
        </p:blipFill>
        <p:spPr>
          <a:xfrm>
            <a:off x="8216900" y="2017395"/>
            <a:ext cx="1377315" cy="862965"/>
          </a:xfrm>
          <a:prstGeom prst="rect">
            <a:avLst/>
          </a:prstGeom>
        </p:spPr>
      </p:pic>
      <p:pic>
        <p:nvPicPr>
          <p:cNvPr id="12" name="Picture 11" descr="download (1)"/>
          <p:cNvPicPr>
            <a:picLocks noChangeAspect="1"/>
          </p:cNvPicPr>
          <p:nvPr/>
        </p:nvPicPr>
        <p:blipFill>
          <a:blip r:embed="rId7"/>
          <a:stretch>
            <a:fillRect/>
          </a:stretch>
        </p:blipFill>
        <p:spPr>
          <a:xfrm>
            <a:off x="8284845" y="3168015"/>
            <a:ext cx="1240790" cy="1240790"/>
          </a:xfrm>
          <a:prstGeom prst="rect">
            <a:avLst/>
          </a:prstGeom>
        </p:spPr>
      </p:pic>
      <p:pic>
        <p:nvPicPr>
          <p:cNvPr id="26" name="Picture 25" descr="download (2)"/>
          <p:cNvPicPr>
            <a:picLocks noChangeAspect="1"/>
          </p:cNvPicPr>
          <p:nvPr/>
        </p:nvPicPr>
        <p:blipFill>
          <a:blip r:embed="rId8"/>
          <a:stretch>
            <a:fillRect/>
          </a:stretch>
        </p:blipFill>
        <p:spPr>
          <a:xfrm>
            <a:off x="8216900" y="4716780"/>
            <a:ext cx="2658745" cy="594995"/>
          </a:xfrm>
          <a:prstGeom prst="rect">
            <a:avLst/>
          </a:prstGeom>
        </p:spPr>
      </p:pic>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exels-nataliya-vaitkevich-6941098"/>
          <p:cNvPicPr>
            <a:picLocks noChangeAspect="1"/>
          </p:cNvPicPr>
          <p:nvPr/>
        </p:nvPicPr>
        <p:blipFill>
          <a:blip r:embed="rId2"/>
          <a:stretch>
            <a:fillRect/>
          </a:stretch>
        </p:blipFill>
        <p:spPr>
          <a:xfrm>
            <a:off x="635" y="0"/>
            <a:ext cx="6085840" cy="6858000"/>
          </a:xfrm>
          <a:prstGeom prst="rect">
            <a:avLst/>
          </a:prstGeom>
        </p:spPr>
      </p:pic>
      <p:sp>
        <p:nvSpPr>
          <p:cNvPr id="10" name="矩形 9"/>
          <p:cNvSpPr/>
          <p:nvPr/>
        </p:nvSpPr>
        <p:spPr>
          <a:xfrm>
            <a:off x="6086475" y="0"/>
            <a:ext cx="6092825"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6083300" y="12700"/>
            <a:ext cx="6096000" cy="68580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17" name="直接连接符 16"/>
          <p:cNvCxnSpPr/>
          <p:nvPr/>
        </p:nvCxnSpPr>
        <p:spPr>
          <a:xfrm>
            <a:off x="6113463" y="350838"/>
            <a:ext cx="0" cy="698500"/>
          </a:xfrm>
          <a:prstGeom prst="line">
            <a:avLst/>
          </a:prstGeom>
          <a:ln w="57150">
            <a:solidFill>
              <a:srgbClr val="2F9CBB"/>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6253163" y="982663"/>
            <a:ext cx="43561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150" name="文本框 18"/>
          <p:cNvSpPr txBox="1"/>
          <p:nvPr/>
        </p:nvSpPr>
        <p:spPr>
          <a:xfrm>
            <a:off x="6253163" y="391160"/>
            <a:ext cx="1182687" cy="553085"/>
          </a:xfrm>
          <a:prstGeom prst="rect">
            <a:avLst/>
          </a:prstGeom>
          <a:noFill/>
          <a:ln w="9525">
            <a:noFill/>
          </a:ln>
        </p:spPr>
        <p:txBody>
          <a:bodyPr anchor="t" anchorCtr="0">
            <a:spAutoFit/>
          </a:bodyPr>
          <a:lstStyle/>
          <a:p>
            <a:r>
              <a:rPr lang="en-US" altLang="zh-CN" sz="3000" dirty="0">
                <a:solidFill>
                  <a:schemeClr val="bg1"/>
                </a:solidFill>
                <a:latin typeface="Arial" panose="020B0604020202020204" pitchFamily="34" charset="0"/>
                <a:ea typeface="SimSun" panose="02010600030101010101" pitchFamily="2" charset="-122"/>
              </a:rPr>
              <a:t>01</a:t>
            </a:r>
          </a:p>
        </p:txBody>
      </p:sp>
      <p:sp>
        <p:nvSpPr>
          <p:cNvPr id="6151" name="文本框 20"/>
          <p:cNvSpPr txBox="1"/>
          <p:nvPr/>
        </p:nvSpPr>
        <p:spPr>
          <a:xfrm>
            <a:off x="7000875" y="461963"/>
            <a:ext cx="3724275" cy="398780"/>
          </a:xfrm>
          <a:prstGeom prst="rect">
            <a:avLst/>
          </a:prstGeom>
          <a:noFill/>
          <a:ln w="9525">
            <a:noFill/>
          </a:ln>
        </p:spPr>
        <p:txBody>
          <a:bodyPr anchor="t" anchorCtr="0">
            <a:spAutoFit/>
          </a:bodyPr>
          <a:lstStyle/>
          <a:p>
            <a:r>
              <a:rPr lang="en-US" altLang="zh-CN" sz="2000" dirty="0">
                <a:solidFill>
                  <a:schemeClr val="bg1"/>
                </a:solidFill>
                <a:latin typeface="Arial" panose="020B0604020202020204" pitchFamily="34" charset="0"/>
                <a:ea typeface="SimSun" panose="02010600030101010101" pitchFamily="2" charset="-122"/>
              </a:rPr>
              <a:t>Necessary Libraries.</a:t>
            </a:r>
          </a:p>
        </p:txBody>
      </p:sp>
      <p:cxnSp>
        <p:nvCxnSpPr>
          <p:cNvPr id="23" name="直接连接符 22"/>
          <p:cNvCxnSpPr/>
          <p:nvPr/>
        </p:nvCxnSpPr>
        <p:spPr>
          <a:xfrm>
            <a:off x="6108700" y="1120775"/>
            <a:ext cx="0" cy="698500"/>
          </a:xfrm>
          <a:prstGeom prst="line">
            <a:avLst/>
          </a:prstGeom>
          <a:ln w="57150">
            <a:solidFill>
              <a:srgbClr val="2F9CBB"/>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6253163" y="1819275"/>
            <a:ext cx="43561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154" name="文本框 24"/>
          <p:cNvSpPr txBox="1"/>
          <p:nvPr/>
        </p:nvSpPr>
        <p:spPr>
          <a:xfrm>
            <a:off x="6253163" y="1160463"/>
            <a:ext cx="1182687" cy="553085"/>
          </a:xfrm>
          <a:prstGeom prst="rect">
            <a:avLst/>
          </a:prstGeom>
          <a:noFill/>
          <a:ln w="9525">
            <a:noFill/>
          </a:ln>
        </p:spPr>
        <p:txBody>
          <a:bodyPr anchor="t" anchorCtr="0">
            <a:spAutoFit/>
          </a:bodyPr>
          <a:lstStyle/>
          <a:p>
            <a:r>
              <a:rPr lang="en-US" altLang="zh-CN" sz="3000" dirty="0">
                <a:solidFill>
                  <a:schemeClr val="bg1"/>
                </a:solidFill>
                <a:latin typeface="Arial" panose="020B0604020202020204" pitchFamily="34" charset="0"/>
                <a:ea typeface="SimSun" panose="02010600030101010101" pitchFamily="2" charset="-122"/>
              </a:rPr>
              <a:t>02</a:t>
            </a:r>
          </a:p>
        </p:txBody>
      </p:sp>
      <p:sp>
        <p:nvSpPr>
          <p:cNvPr id="6155" name="文本框 26"/>
          <p:cNvSpPr txBox="1"/>
          <p:nvPr/>
        </p:nvSpPr>
        <p:spPr>
          <a:xfrm>
            <a:off x="7000875" y="1246188"/>
            <a:ext cx="3724275" cy="398780"/>
          </a:xfrm>
          <a:prstGeom prst="rect">
            <a:avLst/>
          </a:prstGeom>
          <a:noFill/>
          <a:ln w="9525">
            <a:noFill/>
          </a:ln>
        </p:spPr>
        <p:txBody>
          <a:bodyPr anchor="t" anchorCtr="0">
            <a:spAutoFit/>
          </a:bodyPr>
          <a:lstStyle/>
          <a:p>
            <a:r>
              <a:rPr lang="en-US" altLang="zh-CN" sz="2000" dirty="0">
                <a:solidFill>
                  <a:schemeClr val="bg1"/>
                </a:solidFill>
                <a:latin typeface="Arial" panose="020B0604020202020204" pitchFamily="34" charset="0"/>
                <a:ea typeface="SimSun" panose="02010600030101010101" pitchFamily="2" charset="-122"/>
              </a:rPr>
              <a:t>Data Description.</a:t>
            </a:r>
          </a:p>
        </p:txBody>
      </p:sp>
      <p:cxnSp>
        <p:nvCxnSpPr>
          <p:cNvPr id="29" name="直接连接符 28"/>
          <p:cNvCxnSpPr/>
          <p:nvPr/>
        </p:nvCxnSpPr>
        <p:spPr>
          <a:xfrm>
            <a:off x="6113463" y="2084388"/>
            <a:ext cx="0" cy="698500"/>
          </a:xfrm>
          <a:prstGeom prst="line">
            <a:avLst/>
          </a:prstGeom>
          <a:ln w="57150">
            <a:solidFill>
              <a:srgbClr val="2F9CBB"/>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6253163" y="2716213"/>
            <a:ext cx="43561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158" name="文本框 30"/>
          <p:cNvSpPr txBox="1"/>
          <p:nvPr/>
        </p:nvSpPr>
        <p:spPr>
          <a:xfrm>
            <a:off x="6257925" y="2025650"/>
            <a:ext cx="1182688" cy="553085"/>
          </a:xfrm>
          <a:prstGeom prst="rect">
            <a:avLst/>
          </a:prstGeom>
          <a:noFill/>
          <a:ln w="9525">
            <a:noFill/>
          </a:ln>
        </p:spPr>
        <p:txBody>
          <a:bodyPr anchor="t" anchorCtr="0">
            <a:spAutoFit/>
          </a:bodyPr>
          <a:lstStyle/>
          <a:p>
            <a:r>
              <a:rPr lang="en-US" altLang="zh-CN" sz="3000" dirty="0">
                <a:solidFill>
                  <a:schemeClr val="bg1"/>
                </a:solidFill>
                <a:latin typeface="Arial" panose="020B0604020202020204" pitchFamily="34" charset="0"/>
                <a:ea typeface="SimSun" panose="02010600030101010101" pitchFamily="2" charset="-122"/>
              </a:rPr>
              <a:t>03</a:t>
            </a:r>
          </a:p>
        </p:txBody>
      </p:sp>
      <p:sp>
        <p:nvSpPr>
          <p:cNvPr id="6159" name="文本框 32"/>
          <p:cNvSpPr txBox="1"/>
          <p:nvPr/>
        </p:nvSpPr>
        <p:spPr>
          <a:xfrm>
            <a:off x="7000875" y="2135188"/>
            <a:ext cx="3724275" cy="398780"/>
          </a:xfrm>
          <a:prstGeom prst="rect">
            <a:avLst/>
          </a:prstGeom>
          <a:noFill/>
          <a:ln w="9525">
            <a:noFill/>
          </a:ln>
        </p:spPr>
        <p:txBody>
          <a:bodyPr anchor="t" anchorCtr="0">
            <a:spAutoFit/>
          </a:bodyPr>
          <a:lstStyle/>
          <a:p>
            <a:r>
              <a:rPr lang="en-US" altLang="zh-CN" sz="2000" dirty="0">
                <a:solidFill>
                  <a:schemeClr val="bg1"/>
                </a:solidFill>
                <a:latin typeface="Arial" panose="020B0604020202020204" pitchFamily="34" charset="0"/>
                <a:ea typeface="SimSun" panose="02010600030101010101" pitchFamily="2" charset="-122"/>
              </a:rPr>
              <a:t>Data Exploration &amp; Prepration</a:t>
            </a:r>
          </a:p>
        </p:txBody>
      </p:sp>
      <p:cxnSp>
        <p:nvCxnSpPr>
          <p:cNvPr id="35" name="直接连接符 34"/>
          <p:cNvCxnSpPr/>
          <p:nvPr/>
        </p:nvCxnSpPr>
        <p:spPr>
          <a:xfrm>
            <a:off x="6108700" y="2882900"/>
            <a:ext cx="0" cy="698500"/>
          </a:xfrm>
          <a:prstGeom prst="line">
            <a:avLst/>
          </a:prstGeom>
          <a:ln w="57150">
            <a:solidFill>
              <a:srgbClr val="2F9CBB"/>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6265863" y="3514725"/>
            <a:ext cx="435768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162" name="文本框 36"/>
          <p:cNvSpPr txBox="1"/>
          <p:nvPr/>
        </p:nvSpPr>
        <p:spPr>
          <a:xfrm>
            <a:off x="6257925" y="2890838"/>
            <a:ext cx="1182688" cy="553085"/>
          </a:xfrm>
          <a:prstGeom prst="rect">
            <a:avLst/>
          </a:prstGeom>
          <a:noFill/>
          <a:ln w="9525">
            <a:noFill/>
          </a:ln>
        </p:spPr>
        <p:txBody>
          <a:bodyPr anchor="t" anchorCtr="0">
            <a:spAutoFit/>
          </a:bodyPr>
          <a:lstStyle/>
          <a:p>
            <a:r>
              <a:rPr lang="en-US" altLang="zh-CN" sz="3000" dirty="0">
                <a:solidFill>
                  <a:schemeClr val="bg1"/>
                </a:solidFill>
                <a:latin typeface="Arial" panose="020B0604020202020204" pitchFamily="34" charset="0"/>
                <a:ea typeface="SimSun" panose="02010600030101010101" pitchFamily="2" charset="-122"/>
              </a:rPr>
              <a:t>04</a:t>
            </a:r>
          </a:p>
        </p:txBody>
      </p:sp>
      <p:sp>
        <p:nvSpPr>
          <p:cNvPr id="6163" name="文本框 38"/>
          <p:cNvSpPr txBox="1"/>
          <p:nvPr/>
        </p:nvSpPr>
        <p:spPr>
          <a:xfrm>
            <a:off x="7000875" y="3014980"/>
            <a:ext cx="4149725" cy="398780"/>
          </a:xfrm>
          <a:prstGeom prst="rect">
            <a:avLst/>
          </a:prstGeom>
          <a:noFill/>
          <a:ln w="9525">
            <a:noFill/>
          </a:ln>
        </p:spPr>
        <p:txBody>
          <a:bodyPr wrap="square" anchor="t" anchorCtr="0">
            <a:spAutoFit/>
          </a:bodyPr>
          <a:lstStyle/>
          <a:p>
            <a:r>
              <a:rPr lang="en-US" altLang="zh-CN" sz="2000" dirty="0">
                <a:solidFill>
                  <a:schemeClr val="bg1"/>
                </a:solidFill>
                <a:latin typeface="Arial" panose="020B0604020202020204" pitchFamily="34" charset="0"/>
                <a:ea typeface="SimSun" panose="02010600030101010101" pitchFamily="2" charset="-122"/>
              </a:rPr>
              <a:t>Exploratory Data Analysis (EDA)</a:t>
            </a:r>
          </a:p>
        </p:txBody>
      </p:sp>
      <p:sp>
        <p:nvSpPr>
          <p:cNvPr id="4" name="矩形 9"/>
          <p:cNvSpPr/>
          <p:nvPr/>
        </p:nvSpPr>
        <p:spPr>
          <a:xfrm>
            <a:off x="-263525" y="0"/>
            <a:ext cx="6350635"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215" name="文本框 37"/>
          <p:cNvSpPr txBox="1"/>
          <p:nvPr/>
        </p:nvSpPr>
        <p:spPr>
          <a:xfrm>
            <a:off x="340043" y="206693"/>
            <a:ext cx="6386512" cy="460375"/>
          </a:xfrm>
          <a:prstGeom prst="rect">
            <a:avLst/>
          </a:prstGeom>
          <a:noFill/>
          <a:ln w="9525">
            <a:noFill/>
          </a:ln>
        </p:spPr>
        <p:txBody>
          <a:bodyPr anchor="t" anchorCtr="0">
            <a:spAutoFit/>
          </a:bodyPr>
          <a:lstStyle/>
          <a:p>
            <a:r>
              <a:rPr lang="en-US" altLang="zh-CN" sz="2400" b="1" dirty="0">
                <a:solidFill>
                  <a:schemeClr val="bg1"/>
                </a:solidFill>
                <a:latin typeface="Arial" panose="020B0604020202020204" pitchFamily="34" charset="0"/>
                <a:ea typeface="Arial" panose="020B0604020202020204" pitchFamily="34" charset="0"/>
              </a:rPr>
              <a:t>PROJECT CONTENT: </a:t>
            </a:r>
          </a:p>
        </p:txBody>
      </p:sp>
      <p:sp>
        <p:nvSpPr>
          <p:cNvPr id="5" name="矩形 1"/>
          <p:cNvSpPr/>
          <p:nvPr/>
        </p:nvSpPr>
        <p:spPr>
          <a:xfrm>
            <a:off x="0" y="198438"/>
            <a:ext cx="274638" cy="490538"/>
          </a:xfrm>
          <a:prstGeom prst="rect">
            <a:avLst/>
          </a:prstGeom>
          <a:solidFill>
            <a:srgbClr val="2BB8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cxnSp>
        <p:nvCxnSpPr>
          <p:cNvPr id="20" name="直接连接符 22"/>
          <p:cNvCxnSpPr/>
          <p:nvPr/>
        </p:nvCxnSpPr>
        <p:spPr>
          <a:xfrm>
            <a:off x="6102350" y="3705225"/>
            <a:ext cx="0" cy="698500"/>
          </a:xfrm>
          <a:prstGeom prst="line">
            <a:avLst/>
          </a:prstGeom>
          <a:ln w="57150">
            <a:solidFill>
              <a:srgbClr val="2F9CBB"/>
            </a:solidFill>
          </a:ln>
        </p:spPr>
        <p:style>
          <a:lnRef idx="1">
            <a:schemeClr val="accent1"/>
          </a:lnRef>
          <a:fillRef idx="0">
            <a:schemeClr val="accent1"/>
          </a:fillRef>
          <a:effectRef idx="0">
            <a:schemeClr val="accent1"/>
          </a:effectRef>
          <a:fontRef idx="minor">
            <a:schemeClr val="tx1"/>
          </a:fontRef>
        </p:style>
      </p:cxnSp>
      <p:cxnSp>
        <p:nvCxnSpPr>
          <p:cNvPr id="21" name="直接连接符 23"/>
          <p:cNvCxnSpPr/>
          <p:nvPr/>
        </p:nvCxnSpPr>
        <p:spPr>
          <a:xfrm>
            <a:off x="6246813" y="4403725"/>
            <a:ext cx="43561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2" name="文本框 24"/>
          <p:cNvSpPr txBox="1"/>
          <p:nvPr/>
        </p:nvSpPr>
        <p:spPr>
          <a:xfrm>
            <a:off x="6246813" y="3744913"/>
            <a:ext cx="1182687" cy="553085"/>
          </a:xfrm>
          <a:prstGeom prst="rect">
            <a:avLst/>
          </a:prstGeom>
          <a:noFill/>
          <a:ln w="9525">
            <a:noFill/>
          </a:ln>
        </p:spPr>
        <p:txBody>
          <a:bodyPr anchor="t" anchorCtr="0">
            <a:spAutoFit/>
          </a:bodyPr>
          <a:lstStyle/>
          <a:p>
            <a:r>
              <a:rPr lang="en-US" altLang="zh-CN" sz="3000" dirty="0">
                <a:solidFill>
                  <a:schemeClr val="bg1"/>
                </a:solidFill>
                <a:latin typeface="Arial" panose="020B0604020202020204" pitchFamily="34" charset="0"/>
                <a:ea typeface="SimSun" panose="02010600030101010101" pitchFamily="2" charset="-122"/>
              </a:rPr>
              <a:t>05</a:t>
            </a:r>
          </a:p>
        </p:txBody>
      </p:sp>
      <p:sp>
        <p:nvSpPr>
          <p:cNvPr id="25" name="文本框 26"/>
          <p:cNvSpPr txBox="1"/>
          <p:nvPr/>
        </p:nvSpPr>
        <p:spPr>
          <a:xfrm>
            <a:off x="6994525" y="3830638"/>
            <a:ext cx="3724275" cy="398780"/>
          </a:xfrm>
          <a:prstGeom prst="rect">
            <a:avLst/>
          </a:prstGeom>
          <a:noFill/>
          <a:ln w="9525">
            <a:noFill/>
          </a:ln>
        </p:spPr>
        <p:txBody>
          <a:bodyPr anchor="t" anchorCtr="0">
            <a:spAutoFit/>
          </a:bodyPr>
          <a:lstStyle/>
          <a:p>
            <a:r>
              <a:rPr lang="en-US" altLang="zh-CN" sz="2000" dirty="0">
                <a:solidFill>
                  <a:schemeClr val="bg1"/>
                </a:solidFill>
                <a:latin typeface="Arial" panose="020B0604020202020204" pitchFamily="34" charset="0"/>
                <a:ea typeface="SimSun" panose="02010600030101010101" pitchFamily="2" charset="-122"/>
              </a:rPr>
              <a:t>Data Preprocessing.</a:t>
            </a:r>
          </a:p>
        </p:txBody>
      </p:sp>
      <p:cxnSp>
        <p:nvCxnSpPr>
          <p:cNvPr id="26" name="直接连接符 28"/>
          <p:cNvCxnSpPr/>
          <p:nvPr/>
        </p:nvCxnSpPr>
        <p:spPr>
          <a:xfrm>
            <a:off x="6107113" y="4668838"/>
            <a:ext cx="0" cy="698500"/>
          </a:xfrm>
          <a:prstGeom prst="line">
            <a:avLst/>
          </a:prstGeom>
          <a:ln w="57150">
            <a:solidFill>
              <a:srgbClr val="2F9CBB"/>
            </a:solidFill>
          </a:ln>
        </p:spPr>
        <p:style>
          <a:lnRef idx="1">
            <a:schemeClr val="accent1"/>
          </a:lnRef>
          <a:fillRef idx="0">
            <a:schemeClr val="accent1"/>
          </a:fillRef>
          <a:effectRef idx="0">
            <a:schemeClr val="accent1"/>
          </a:effectRef>
          <a:fontRef idx="minor">
            <a:schemeClr val="tx1"/>
          </a:fontRef>
        </p:style>
      </p:cxnSp>
      <p:cxnSp>
        <p:nvCxnSpPr>
          <p:cNvPr id="27" name="直接连接符 29"/>
          <p:cNvCxnSpPr/>
          <p:nvPr/>
        </p:nvCxnSpPr>
        <p:spPr>
          <a:xfrm>
            <a:off x="6246813" y="5300663"/>
            <a:ext cx="43561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8" name="文本框 30"/>
          <p:cNvSpPr txBox="1"/>
          <p:nvPr/>
        </p:nvSpPr>
        <p:spPr>
          <a:xfrm>
            <a:off x="6251575" y="4610100"/>
            <a:ext cx="1182688" cy="553085"/>
          </a:xfrm>
          <a:prstGeom prst="rect">
            <a:avLst/>
          </a:prstGeom>
          <a:noFill/>
          <a:ln w="9525">
            <a:noFill/>
          </a:ln>
        </p:spPr>
        <p:txBody>
          <a:bodyPr anchor="t" anchorCtr="0">
            <a:spAutoFit/>
          </a:bodyPr>
          <a:lstStyle/>
          <a:p>
            <a:r>
              <a:rPr lang="en-US" altLang="zh-CN" sz="3000" dirty="0">
                <a:solidFill>
                  <a:schemeClr val="bg1"/>
                </a:solidFill>
                <a:latin typeface="Arial" panose="020B0604020202020204" pitchFamily="34" charset="0"/>
                <a:ea typeface="SimSun" panose="02010600030101010101" pitchFamily="2" charset="-122"/>
              </a:rPr>
              <a:t>06</a:t>
            </a:r>
          </a:p>
        </p:txBody>
      </p:sp>
      <p:sp>
        <p:nvSpPr>
          <p:cNvPr id="31" name="文本框 32"/>
          <p:cNvSpPr txBox="1"/>
          <p:nvPr/>
        </p:nvSpPr>
        <p:spPr>
          <a:xfrm>
            <a:off x="6994525" y="4719638"/>
            <a:ext cx="3724275" cy="398780"/>
          </a:xfrm>
          <a:prstGeom prst="rect">
            <a:avLst/>
          </a:prstGeom>
          <a:noFill/>
          <a:ln w="9525">
            <a:noFill/>
          </a:ln>
        </p:spPr>
        <p:txBody>
          <a:bodyPr anchor="t" anchorCtr="0">
            <a:spAutoFit/>
          </a:bodyPr>
          <a:lstStyle/>
          <a:p>
            <a:r>
              <a:rPr lang="en-US" altLang="zh-CN" sz="2000" dirty="0">
                <a:solidFill>
                  <a:schemeClr val="bg1"/>
                </a:solidFill>
                <a:latin typeface="Arial" panose="020B0604020202020204" pitchFamily="34" charset="0"/>
                <a:ea typeface="SimSun" panose="02010600030101010101" pitchFamily="2" charset="-122"/>
              </a:rPr>
              <a:t>Data Modeling.</a:t>
            </a:r>
          </a:p>
        </p:txBody>
      </p:sp>
      <p:cxnSp>
        <p:nvCxnSpPr>
          <p:cNvPr id="32" name="直接连接符 34"/>
          <p:cNvCxnSpPr/>
          <p:nvPr/>
        </p:nvCxnSpPr>
        <p:spPr>
          <a:xfrm>
            <a:off x="6102350" y="5467350"/>
            <a:ext cx="0" cy="698500"/>
          </a:xfrm>
          <a:prstGeom prst="line">
            <a:avLst/>
          </a:prstGeom>
          <a:ln w="57150">
            <a:solidFill>
              <a:srgbClr val="2F9CBB"/>
            </a:solidFill>
          </a:ln>
        </p:spPr>
        <p:style>
          <a:lnRef idx="1">
            <a:schemeClr val="accent1"/>
          </a:lnRef>
          <a:fillRef idx="0">
            <a:schemeClr val="accent1"/>
          </a:fillRef>
          <a:effectRef idx="0">
            <a:schemeClr val="accent1"/>
          </a:effectRef>
          <a:fontRef idx="minor">
            <a:schemeClr val="tx1"/>
          </a:fontRef>
        </p:style>
      </p:cxnSp>
      <p:cxnSp>
        <p:nvCxnSpPr>
          <p:cNvPr id="33" name="直接连接符 35"/>
          <p:cNvCxnSpPr/>
          <p:nvPr/>
        </p:nvCxnSpPr>
        <p:spPr>
          <a:xfrm>
            <a:off x="6259513" y="6099175"/>
            <a:ext cx="435768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4" name="文本框 36"/>
          <p:cNvSpPr txBox="1"/>
          <p:nvPr/>
        </p:nvSpPr>
        <p:spPr>
          <a:xfrm>
            <a:off x="6251575" y="5475288"/>
            <a:ext cx="1182688" cy="553085"/>
          </a:xfrm>
          <a:prstGeom prst="rect">
            <a:avLst/>
          </a:prstGeom>
          <a:noFill/>
          <a:ln w="9525">
            <a:noFill/>
          </a:ln>
        </p:spPr>
        <p:txBody>
          <a:bodyPr anchor="t" anchorCtr="0">
            <a:spAutoFit/>
          </a:bodyPr>
          <a:lstStyle/>
          <a:p>
            <a:r>
              <a:rPr lang="en-US" altLang="zh-CN" sz="3000" dirty="0">
                <a:solidFill>
                  <a:schemeClr val="bg1"/>
                </a:solidFill>
                <a:latin typeface="Arial" panose="020B0604020202020204" pitchFamily="34" charset="0"/>
                <a:ea typeface="SimSun" panose="02010600030101010101" pitchFamily="2" charset="-122"/>
              </a:rPr>
              <a:t>07</a:t>
            </a:r>
          </a:p>
        </p:txBody>
      </p:sp>
      <p:sp>
        <p:nvSpPr>
          <p:cNvPr id="37" name="文本框 38"/>
          <p:cNvSpPr txBox="1"/>
          <p:nvPr/>
        </p:nvSpPr>
        <p:spPr>
          <a:xfrm>
            <a:off x="6994525" y="5599113"/>
            <a:ext cx="3724275" cy="398780"/>
          </a:xfrm>
          <a:prstGeom prst="rect">
            <a:avLst/>
          </a:prstGeom>
          <a:noFill/>
          <a:ln w="9525">
            <a:noFill/>
          </a:ln>
        </p:spPr>
        <p:txBody>
          <a:bodyPr anchor="t" anchorCtr="0">
            <a:spAutoFit/>
          </a:bodyPr>
          <a:lstStyle/>
          <a:p>
            <a:r>
              <a:rPr lang="en-US" altLang="zh-CN" sz="2000" dirty="0">
                <a:solidFill>
                  <a:schemeClr val="bg1"/>
                </a:solidFill>
                <a:latin typeface="Arial" panose="020B0604020202020204" pitchFamily="34" charset="0"/>
                <a:ea typeface="SimSun" panose="02010600030101010101" pitchFamily="2" charset="-122"/>
              </a:rPr>
              <a:t>Data Evalution.</a:t>
            </a:r>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9" name="图片 8"/>
          <p:cNvPicPr>
            <a:picLocks noChangeAspect="1"/>
          </p:cNvPicPr>
          <p:nvPr/>
        </p:nvPicPr>
        <p:blipFill>
          <a:blip r:embed="rId2"/>
          <a:stretch>
            <a:fillRect/>
          </a:stretch>
        </p:blipFill>
        <p:spPr>
          <a:xfrm>
            <a:off x="0" y="-12700"/>
            <a:ext cx="12192000" cy="6870700"/>
          </a:xfrm>
          <a:prstGeom prst="rect">
            <a:avLst/>
          </a:prstGeom>
          <a:noFill/>
          <a:ln w="9525">
            <a:noFill/>
          </a:ln>
        </p:spPr>
      </p:pic>
      <p:sp>
        <p:nvSpPr>
          <p:cNvPr id="10" name="矩形 9"/>
          <p:cNvSpPr/>
          <p:nvPr/>
        </p:nvSpPr>
        <p:spPr>
          <a:xfrm>
            <a:off x="203200" y="0"/>
            <a:ext cx="119888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0" y="-3175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16" name="组合 15"/>
          <p:cNvGrpSpPr/>
          <p:nvPr/>
        </p:nvGrpSpPr>
        <p:grpSpPr>
          <a:xfrm>
            <a:off x="0" y="-19050"/>
            <a:ext cx="4038600" cy="6858000"/>
            <a:chOff x="0" y="0"/>
            <a:chExt cx="4038600" cy="6858000"/>
          </a:xfrm>
          <a:solidFill>
            <a:srgbClr val="33A3C3"/>
          </a:solidFill>
        </p:grpSpPr>
        <p:sp>
          <p:nvSpPr>
            <p:cNvPr id="17" name="矩形 16"/>
            <p:cNvSpPr/>
            <p:nvPr/>
          </p:nvSpPr>
          <p:spPr>
            <a:xfrm>
              <a:off x="0" y="0"/>
              <a:ext cx="40386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文本框 17"/>
            <p:cNvSpPr txBox="1"/>
            <p:nvPr/>
          </p:nvSpPr>
          <p:spPr>
            <a:xfrm>
              <a:off x="411480" y="1965960"/>
              <a:ext cx="3352800" cy="3153410"/>
            </a:xfrm>
            <a:prstGeom prst="rect">
              <a:avLst/>
            </a:prstGeom>
            <a:grp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9900" b="1" i="0" u="none" strike="noStrike" kern="1200" cap="none" spc="0" normalizeH="0" baseline="0" noProof="0" dirty="0" smtClean="0">
                  <a:ln>
                    <a:noFill/>
                  </a:ln>
                  <a:solidFill>
                    <a:schemeClr val="bg1"/>
                  </a:solidFill>
                  <a:effectLst/>
                  <a:uLnTx/>
                  <a:uFillTx/>
                  <a:latin typeface="Arial" panose="020B0604020202020204" pitchFamily="34" charset="0"/>
                  <a:ea typeface="Arial" panose="020B0604020202020204" pitchFamily="34" charset="0"/>
                  <a:cs typeface="+mn-cs"/>
                </a:rPr>
                <a:t>01</a:t>
              </a:r>
              <a:endParaRPr kumimoji="0" lang="zh-CN" altLang="en-US" sz="19900" b="1" i="0" u="none" strike="noStrike" kern="1200" cap="none" spc="0" normalizeH="0" baseline="0" noProof="0" dirty="0">
                <a:ln>
                  <a:noFill/>
                </a:ln>
                <a:solidFill>
                  <a:schemeClr val="bg1"/>
                </a:solidFill>
                <a:effectLst/>
                <a:uLnTx/>
                <a:uFillTx/>
                <a:latin typeface="Arial" panose="020B0604020202020204" pitchFamily="34" charset="0"/>
                <a:ea typeface="Arial" panose="020B0604020202020204" pitchFamily="34" charset="0"/>
                <a:cs typeface="+mn-cs"/>
              </a:endParaRPr>
            </a:p>
          </p:txBody>
        </p:sp>
      </p:grpSp>
      <p:sp>
        <p:nvSpPr>
          <p:cNvPr id="7173" name="文本框 18"/>
          <p:cNvSpPr txBox="1"/>
          <p:nvPr/>
        </p:nvSpPr>
        <p:spPr>
          <a:xfrm>
            <a:off x="33020" y="212725"/>
            <a:ext cx="4110355" cy="1322070"/>
          </a:xfrm>
          <a:prstGeom prst="rect">
            <a:avLst/>
          </a:prstGeom>
          <a:noFill/>
          <a:ln w="9525">
            <a:noFill/>
          </a:ln>
        </p:spPr>
        <p:txBody>
          <a:bodyPr wrap="square" anchor="t" anchorCtr="0">
            <a:spAutoFit/>
          </a:bodyPr>
          <a:lstStyle/>
          <a:p>
            <a:r>
              <a:rPr lang="en-US" altLang="zh-CN" sz="4000" b="1" dirty="0">
                <a:solidFill>
                  <a:schemeClr val="bg1"/>
                </a:solidFill>
                <a:latin typeface="Arial" panose="020B0604020202020204" pitchFamily="34" charset="0"/>
                <a:sym typeface="+mn-ea"/>
              </a:rPr>
              <a:t>NECESSARY LIBRARIES.</a:t>
            </a:r>
            <a:endParaRPr lang="en-US" altLang="zh-CN" sz="4000" b="1" dirty="0">
              <a:solidFill>
                <a:schemeClr val="bg1"/>
              </a:solidFill>
              <a:latin typeface="Arial" panose="020B0604020202020204" pitchFamily="34" charset="0"/>
              <a:ea typeface="Arial" panose="020B0604020202020204" pitchFamily="34" charset="0"/>
            </a:endParaRPr>
          </a:p>
        </p:txBody>
      </p:sp>
      <p:pic>
        <p:nvPicPr>
          <p:cNvPr id="7" name="Picture 6"/>
          <p:cNvPicPr>
            <a:picLocks noChangeAspect="1"/>
          </p:cNvPicPr>
          <p:nvPr/>
        </p:nvPicPr>
        <p:blipFill>
          <a:blip r:embed="rId3"/>
          <a:srcRect l="11799" t="37010" r="12903" b="34306"/>
          <a:stretch>
            <a:fillRect/>
          </a:stretch>
        </p:blipFill>
        <p:spPr>
          <a:xfrm>
            <a:off x="4363085" y="2599690"/>
            <a:ext cx="7498715" cy="1607185"/>
          </a:xfrm>
          <a:prstGeom prst="rect">
            <a:avLst/>
          </a:prstGeom>
        </p:spPr>
      </p:pic>
      <p:sp>
        <p:nvSpPr>
          <p:cNvPr id="8" name="Text Box 7"/>
          <p:cNvSpPr txBox="1"/>
          <p:nvPr/>
        </p:nvSpPr>
        <p:spPr>
          <a:xfrm>
            <a:off x="192405" y="4787265"/>
            <a:ext cx="3653790" cy="1706880"/>
          </a:xfrm>
          <a:prstGeom prst="rect">
            <a:avLst/>
          </a:prstGeom>
          <a:noFill/>
        </p:spPr>
        <p:txBody>
          <a:bodyPr wrap="square" rtlCol="0">
            <a:spAutoFit/>
          </a:bodyPr>
          <a:lstStyle/>
          <a:p>
            <a:r>
              <a:rPr lang="en-US" sz="1500">
                <a:solidFill>
                  <a:schemeClr val="bg1"/>
                </a:solidFill>
              </a:rPr>
              <a:t>A Python library is a collection of related modules. It contains bundles of code that can be used repeatedly in different programs. It makes Python Programming simpler and convenient for the programmer. As we don’t need to write the same code again and again for different programs</a:t>
            </a:r>
          </a:p>
        </p:txBody>
      </p:sp>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9" name="图片 8"/>
          <p:cNvPicPr>
            <a:picLocks noChangeAspect="1"/>
          </p:cNvPicPr>
          <p:nvPr/>
        </p:nvPicPr>
        <p:blipFill>
          <a:blip r:embed="rId2"/>
          <a:stretch>
            <a:fillRect/>
          </a:stretch>
        </p:blipFill>
        <p:spPr>
          <a:xfrm>
            <a:off x="0" y="-12700"/>
            <a:ext cx="12192000" cy="6870700"/>
          </a:xfrm>
          <a:prstGeom prst="rect">
            <a:avLst/>
          </a:prstGeom>
          <a:noFill/>
          <a:ln w="9525">
            <a:noFill/>
          </a:ln>
        </p:spPr>
      </p:pic>
      <p:sp>
        <p:nvSpPr>
          <p:cNvPr id="10" name="矩形 9"/>
          <p:cNvSpPr/>
          <p:nvPr/>
        </p:nvSpPr>
        <p:spPr>
          <a:xfrm>
            <a:off x="203200" y="0"/>
            <a:ext cx="119888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0" y="-3175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16" name="组合 15"/>
          <p:cNvGrpSpPr/>
          <p:nvPr/>
        </p:nvGrpSpPr>
        <p:grpSpPr>
          <a:xfrm>
            <a:off x="0" y="-19050"/>
            <a:ext cx="4038600" cy="6858000"/>
            <a:chOff x="0" y="0"/>
            <a:chExt cx="4038600" cy="6858000"/>
          </a:xfrm>
          <a:solidFill>
            <a:srgbClr val="33A3C3"/>
          </a:solidFill>
        </p:grpSpPr>
        <p:sp>
          <p:nvSpPr>
            <p:cNvPr id="17" name="矩形 16"/>
            <p:cNvSpPr/>
            <p:nvPr/>
          </p:nvSpPr>
          <p:spPr>
            <a:xfrm>
              <a:off x="0" y="0"/>
              <a:ext cx="40386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文本框 17"/>
            <p:cNvSpPr txBox="1"/>
            <p:nvPr/>
          </p:nvSpPr>
          <p:spPr>
            <a:xfrm>
              <a:off x="411480" y="1965960"/>
              <a:ext cx="3352800" cy="3153410"/>
            </a:xfrm>
            <a:prstGeom prst="rect">
              <a:avLst/>
            </a:prstGeom>
            <a:grp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9900" b="1" i="0" u="none" strike="noStrike" kern="1200" cap="none" spc="0" normalizeH="0" baseline="0" noProof="0" dirty="0" smtClean="0">
                  <a:ln>
                    <a:noFill/>
                  </a:ln>
                  <a:solidFill>
                    <a:schemeClr val="bg1"/>
                  </a:solidFill>
                  <a:effectLst/>
                  <a:uLnTx/>
                  <a:uFillTx/>
                  <a:latin typeface="Arial" panose="020B0604020202020204" pitchFamily="34" charset="0"/>
                  <a:ea typeface="Arial" panose="020B0604020202020204" pitchFamily="34" charset="0"/>
                  <a:cs typeface="+mn-cs"/>
                </a:rPr>
                <a:t>02</a:t>
              </a:r>
              <a:endParaRPr kumimoji="0" lang="zh-CN" altLang="en-US" sz="19900" b="1" i="0" u="none" strike="noStrike" kern="1200" cap="none" spc="0" normalizeH="0" baseline="0" noProof="0" dirty="0">
                <a:ln>
                  <a:noFill/>
                </a:ln>
                <a:solidFill>
                  <a:schemeClr val="bg1"/>
                </a:solidFill>
                <a:effectLst/>
                <a:uLnTx/>
                <a:uFillTx/>
                <a:latin typeface="Arial" panose="020B0604020202020204" pitchFamily="34" charset="0"/>
                <a:ea typeface="Arial" panose="020B0604020202020204" pitchFamily="34" charset="0"/>
                <a:cs typeface="+mn-cs"/>
              </a:endParaRPr>
            </a:p>
          </p:txBody>
        </p:sp>
      </p:grpSp>
      <p:sp>
        <p:nvSpPr>
          <p:cNvPr id="7173" name="文本框 18"/>
          <p:cNvSpPr txBox="1"/>
          <p:nvPr/>
        </p:nvSpPr>
        <p:spPr>
          <a:xfrm>
            <a:off x="33020" y="212725"/>
            <a:ext cx="4110355" cy="1322070"/>
          </a:xfrm>
          <a:prstGeom prst="rect">
            <a:avLst/>
          </a:prstGeom>
          <a:noFill/>
          <a:ln w="9525">
            <a:noFill/>
          </a:ln>
        </p:spPr>
        <p:txBody>
          <a:bodyPr wrap="square" anchor="t" anchorCtr="0">
            <a:spAutoFit/>
          </a:bodyPr>
          <a:lstStyle/>
          <a:p>
            <a:r>
              <a:rPr lang="en-US" altLang="zh-CN" sz="4000" b="1" dirty="0">
                <a:solidFill>
                  <a:schemeClr val="bg1"/>
                </a:solidFill>
                <a:latin typeface="Arial" panose="020B0604020202020204" pitchFamily="34" charset="0"/>
                <a:ea typeface="Arial" panose="020B0604020202020204" pitchFamily="34" charset="0"/>
              </a:rPr>
              <a:t>DATA DESCRIPTION</a:t>
            </a:r>
          </a:p>
        </p:txBody>
      </p:sp>
      <p:pic>
        <p:nvPicPr>
          <p:cNvPr id="5" name="Picture 4"/>
          <p:cNvPicPr>
            <a:picLocks noChangeAspect="1"/>
          </p:cNvPicPr>
          <p:nvPr/>
        </p:nvPicPr>
        <p:blipFill>
          <a:blip r:embed="rId3"/>
          <a:srcRect l="12454" t="29054" r="13545" b="5804"/>
          <a:stretch>
            <a:fillRect/>
          </a:stretch>
        </p:blipFill>
        <p:spPr>
          <a:xfrm>
            <a:off x="4632325" y="1965960"/>
            <a:ext cx="6889115" cy="3411220"/>
          </a:xfrm>
          <a:prstGeom prst="rect">
            <a:avLst/>
          </a:prstGeom>
        </p:spPr>
      </p:pic>
      <p:sp>
        <p:nvSpPr>
          <p:cNvPr id="8" name="Text Box 7"/>
          <p:cNvSpPr txBox="1"/>
          <p:nvPr/>
        </p:nvSpPr>
        <p:spPr>
          <a:xfrm>
            <a:off x="192405" y="4787265"/>
            <a:ext cx="3653790" cy="1938020"/>
          </a:xfrm>
          <a:prstGeom prst="rect">
            <a:avLst/>
          </a:prstGeom>
          <a:noFill/>
        </p:spPr>
        <p:txBody>
          <a:bodyPr wrap="square" rtlCol="0">
            <a:spAutoFit/>
          </a:bodyPr>
          <a:lstStyle/>
          <a:p>
            <a:r>
              <a:rPr lang="en-US" sz="1500">
                <a:solidFill>
                  <a:schemeClr val="bg1"/>
                </a:solidFill>
              </a:rPr>
              <a:t>The description method is used for calculating some statistical data like percentile, mean and std of the numerical values of the Series or DataFrame. It analyzes both numeric and object series and also the DataFrame column sets of mixed data types.</a:t>
            </a:r>
          </a:p>
          <a:p>
            <a:endParaRPr lang="en-US" sz="1500">
              <a:solidFill>
                <a:schemeClr val="bg1"/>
              </a:solidFill>
            </a:endParaRPr>
          </a:p>
        </p:txBody>
      </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9" name="图片 8"/>
          <p:cNvPicPr>
            <a:picLocks noChangeAspect="1"/>
          </p:cNvPicPr>
          <p:nvPr/>
        </p:nvPicPr>
        <p:blipFill>
          <a:blip r:embed="rId2"/>
          <a:stretch>
            <a:fillRect/>
          </a:stretch>
        </p:blipFill>
        <p:spPr>
          <a:xfrm>
            <a:off x="0" y="-12700"/>
            <a:ext cx="12192000" cy="6870700"/>
          </a:xfrm>
          <a:prstGeom prst="rect">
            <a:avLst/>
          </a:prstGeom>
          <a:noFill/>
          <a:ln w="9525">
            <a:noFill/>
          </a:ln>
        </p:spPr>
      </p:pic>
      <p:sp>
        <p:nvSpPr>
          <p:cNvPr id="10" name="矩形 9"/>
          <p:cNvSpPr/>
          <p:nvPr/>
        </p:nvSpPr>
        <p:spPr>
          <a:xfrm>
            <a:off x="203200" y="0"/>
            <a:ext cx="119888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0" y="-3175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16" name="组合 15"/>
          <p:cNvGrpSpPr/>
          <p:nvPr/>
        </p:nvGrpSpPr>
        <p:grpSpPr>
          <a:xfrm>
            <a:off x="0" y="0"/>
            <a:ext cx="4038600" cy="6858000"/>
            <a:chOff x="0" y="0"/>
            <a:chExt cx="4038600" cy="6858000"/>
          </a:xfrm>
          <a:solidFill>
            <a:srgbClr val="33A3C3"/>
          </a:solidFill>
        </p:grpSpPr>
        <p:sp>
          <p:nvSpPr>
            <p:cNvPr id="17" name="矩形 16"/>
            <p:cNvSpPr/>
            <p:nvPr/>
          </p:nvSpPr>
          <p:spPr>
            <a:xfrm>
              <a:off x="0" y="0"/>
              <a:ext cx="40386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文本框 17"/>
            <p:cNvSpPr txBox="1"/>
            <p:nvPr/>
          </p:nvSpPr>
          <p:spPr>
            <a:xfrm>
              <a:off x="411480" y="1965960"/>
              <a:ext cx="3352800" cy="3153410"/>
            </a:xfrm>
            <a:prstGeom prst="rect">
              <a:avLst/>
            </a:prstGeom>
            <a:grp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9900" b="1" i="0" u="none" strike="noStrike" kern="1200" cap="none" spc="0" normalizeH="0" baseline="0" noProof="0" dirty="0" smtClean="0">
                  <a:ln>
                    <a:noFill/>
                  </a:ln>
                  <a:solidFill>
                    <a:schemeClr val="bg1"/>
                  </a:solidFill>
                  <a:effectLst/>
                  <a:uLnTx/>
                  <a:uFillTx/>
                  <a:latin typeface="Arial" panose="020B0604020202020204" pitchFamily="34" charset="0"/>
                  <a:ea typeface="Arial" panose="020B0604020202020204" pitchFamily="34" charset="0"/>
                  <a:cs typeface="+mn-cs"/>
                </a:rPr>
                <a:t>03</a:t>
              </a:r>
              <a:endParaRPr kumimoji="0" lang="zh-CN" altLang="en-US" sz="19900" b="1" i="0" u="none" strike="noStrike" kern="1200" cap="none" spc="0" normalizeH="0" baseline="0" noProof="0" dirty="0">
                <a:ln>
                  <a:noFill/>
                </a:ln>
                <a:solidFill>
                  <a:schemeClr val="bg1"/>
                </a:solidFill>
                <a:effectLst/>
                <a:uLnTx/>
                <a:uFillTx/>
                <a:latin typeface="Arial" panose="020B0604020202020204" pitchFamily="34" charset="0"/>
                <a:ea typeface="Arial" panose="020B0604020202020204" pitchFamily="34" charset="0"/>
                <a:cs typeface="+mn-cs"/>
              </a:endParaRPr>
            </a:p>
          </p:txBody>
        </p:sp>
      </p:grpSp>
      <p:sp>
        <p:nvSpPr>
          <p:cNvPr id="7173" name="文本框 18"/>
          <p:cNvSpPr txBox="1"/>
          <p:nvPr/>
        </p:nvSpPr>
        <p:spPr>
          <a:xfrm>
            <a:off x="33020" y="212725"/>
            <a:ext cx="4110355" cy="1938020"/>
          </a:xfrm>
          <a:prstGeom prst="rect">
            <a:avLst/>
          </a:prstGeom>
          <a:noFill/>
          <a:ln w="9525">
            <a:noFill/>
          </a:ln>
        </p:spPr>
        <p:txBody>
          <a:bodyPr wrap="square" anchor="t" anchorCtr="0">
            <a:spAutoFit/>
          </a:bodyPr>
          <a:lstStyle/>
          <a:p>
            <a:r>
              <a:rPr lang="en-US" altLang="zh-CN" sz="4000" b="1" dirty="0">
                <a:solidFill>
                  <a:schemeClr val="bg1"/>
                </a:solidFill>
                <a:latin typeface="Arial" panose="020B0604020202020204" pitchFamily="34" charset="0"/>
                <a:ea typeface="Arial" panose="020B0604020202020204" pitchFamily="34" charset="0"/>
              </a:rPr>
              <a:t>DATA EXPLORATION &amp; PREPRATION</a:t>
            </a:r>
          </a:p>
        </p:txBody>
      </p:sp>
      <p:pic>
        <p:nvPicPr>
          <p:cNvPr id="5" name="Picture 4"/>
          <p:cNvPicPr>
            <a:picLocks noChangeAspect="1"/>
          </p:cNvPicPr>
          <p:nvPr/>
        </p:nvPicPr>
        <p:blipFill>
          <a:blip r:embed="rId3">
            <a:lum contrast="48000"/>
          </a:blip>
          <a:srcRect l="11774" t="12213" r="25842" b="4368"/>
          <a:stretch>
            <a:fillRect/>
          </a:stretch>
        </p:blipFill>
        <p:spPr>
          <a:xfrm>
            <a:off x="4788535" y="768985"/>
            <a:ext cx="6782435" cy="5102225"/>
          </a:xfrm>
          <a:prstGeom prst="rect">
            <a:avLst/>
          </a:prstGeom>
          <a:ln>
            <a:noFill/>
          </a:ln>
          <a:effectLst>
            <a:outerShdw blurRad="50800" dist="38100" dir="16200000" rotWithShape="0">
              <a:prstClr val="black">
                <a:alpha val="40000"/>
              </a:prstClr>
            </a:outerShdw>
          </a:effectLst>
        </p:spPr>
      </p:pic>
      <p:sp>
        <p:nvSpPr>
          <p:cNvPr id="8" name="Text Box 7"/>
          <p:cNvSpPr txBox="1"/>
          <p:nvPr/>
        </p:nvSpPr>
        <p:spPr>
          <a:xfrm>
            <a:off x="192405" y="4787265"/>
            <a:ext cx="3653790" cy="1938020"/>
          </a:xfrm>
          <a:prstGeom prst="rect">
            <a:avLst/>
          </a:prstGeom>
          <a:noFill/>
        </p:spPr>
        <p:txBody>
          <a:bodyPr wrap="square" rtlCol="0">
            <a:spAutoFit/>
          </a:bodyPr>
          <a:lstStyle/>
          <a:p>
            <a:r>
              <a:rPr lang="en-US" sz="1500">
                <a:solidFill>
                  <a:schemeClr val="bg1"/>
                </a:solidFill>
              </a:rPr>
              <a:t>Data exploration is a key aspect of data analysis and model building. Without spending significant time on understanding the data and its patterns one cannot expect to build efficient predictive models. Data exploration takes major chunk of time in a data science project comprising of data cleaning and preprocessing.</a:t>
            </a:r>
          </a:p>
        </p:txBody>
      </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9" name="图片 8"/>
          <p:cNvPicPr>
            <a:picLocks noChangeAspect="1"/>
          </p:cNvPicPr>
          <p:nvPr/>
        </p:nvPicPr>
        <p:blipFill>
          <a:blip r:embed="rId2"/>
          <a:stretch>
            <a:fillRect/>
          </a:stretch>
        </p:blipFill>
        <p:spPr>
          <a:xfrm>
            <a:off x="0" y="-12700"/>
            <a:ext cx="12192000" cy="6870700"/>
          </a:xfrm>
          <a:prstGeom prst="rect">
            <a:avLst/>
          </a:prstGeom>
          <a:noFill/>
          <a:ln w="9525">
            <a:noFill/>
          </a:ln>
        </p:spPr>
      </p:pic>
      <p:sp>
        <p:nvSpPr>
          <p:cNvPr id="10" name="矩形 9"/>
          <p:cNvSpPr/>
          <p:nvPr/>
        </p:nvSpPr>
        <p:spPr>
          <a:xfrm>
            <a:off x="203200" y="0"/>
            <a:ext cx="119888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4"/>
          <p:cNvSpPr/>
          <p:nvPr/>
        </p:nvSpPr>
        <p:spPr>
          <a:xfrm>
            <a:off x="0" y="-31750"/>
            <a:ext cx="12192000" cy="6870700"/>
          </a:xfrm>
          <a:prstGeom prst="rect">
            <a:avLst/>
          </a:prstGeom>
          <a:solidFill>
            <a:schemeClr val="tx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16" name="组合 15"/>
          <p:cNvGrpSpPr/>
          <p:nvPr/>
        </p:nvGrpSpPr>
        <p:grpSpPr>
          <a:xfrm>
            <a:off x="0" y="0"/>
            <a:ext cx="4038600" cy="6858000"/>
            <a:chOff x="0" y="0"/>
            <a:chExt cx="4038600" cy="6858000"/>
          </a:xfrm>
          <a:solidFill>
            <a:srgbClr val="33A3C3"/>
          </a:solidFill>
        </p:grpSpPr>
        <p:sp>
          <p:nvSpPr>
            <p:cNvPr id="17" name="矩形 16"/>
            <p:cNvSpPr/>
            <p:nvPr/>
          </p:nvSpPr>
          <p:spPr>
            <a:xfrm>
              <a:off x="0" y="0"/>
              <a:ext cx="40386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文本框 17"/>
            <p:cNvSpPr txBox="1"/>
            <p:nvPr/>
          </p:nvSpPr>
          <p:spPr>
            <a:xfrm>
              <a:off x="411480" y="1965960"/>
              <a:ext cx="3352800" cy="3153410"/>
            </a:xfrm>
            <a:prstGeom prst="rect">
              <a:avLst/>
            </a:prstGeom>
            <a:grp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9900" b="1" i="0" u="none" strike="noStrike" kern="1200" cap="none" spc="0" normalizeH="0" baseline="0" noProof="0" dirty="0" smtClean="0">
                  <a:ln>
                    <a:noFill/>
                  </a:ln>
                  <a:solidFill>
                    <a:schemeClr val="bg1"/>
                  </a:solidFill>
                  <a:effectLst/>
                  <a:uLnTx/>
                  <a:uFillTx/>
                  <a:latin typeface="Arial" panose="020B0604020202020204" pitchFamily="34" charset="0"/>
                  <a:ea typeface="Arial" panose="020B0604020202020204" pitchFamily="34" charset="0"/>
                  <a:cs typeface="+mn-cs"/>
                </a:rPr>
                <a:t>04</a:t>
              </a:r>
              <a:endParaRPr kumimoji="0" lang="zh-CN" altLang="en-US" sz="19900" b="1" i="0" u="none" strike="noStrike" kern="1200" cap="none" spc="0" normalizeH="0" baseline="0" noProof="0" dirty="0">
                <a:ln>
                  <a:noFill/>
                </a:ln>
                <a:solidFill>
                  <a:schemeClr val="bg1"/>
                </a:solidFill>
                <a:effectLst/>
                <a:uLnTx/>
                <a:uFillTx/>
                <a:latin typeface="Arial" panose="020B0604020202020204" pitchFamily="34" charset="0"/>
                <a:ea typeface="Arial" panose="020B0604020202020204" pitchFamily="34" charset="0"/>
                <a:cs typeface="+mn-cs"/>
              </a:endParaRPr>
            </a:p>
          </p:txBody>
        </p:sp>
      </p:grpSp>
      <p:sp>
        <p:nvSpPr>
          <p:cNvPr id="7173" name="文本框 18"/>
          <p:cNvSpPr txBox="1"/>
          <p:nvPr/>
        </p:nvSpPr>
        <p:spPr>
          <a:xfrm>
            <a:off x="86360" y="259080"/>
            <a:ext cx="3866515" cy="1706880"/>
          </a:xfrm>
          <a:prstGeom prst="rect">
            <a:avLst/>
          </a:prstGeom>
          <a:noFill/>
          <a:ln w="9525">
            <a:noFill/>
          </a:ln>
        </p:spPr>
        <p:txBody>
          <a:bodyPr wrap="square" anchor="t" anchorCtr="0">
            <a:spAutoFit/>
          </a:bodyPr>
          <a:lstStyle/>
          <a:p>
            <a:r>
              <a:rPr lang="en-US" altLang="zh-CN" sz="3500" b="1" dirty="0">
                <a:solidFill>
                  <a:schemeClr val="bg1"/>
                </a:solidFill>
                <a:latin typeface="Arial" panose="020B0604020202020204" pitchFamily="34" charset="0"/>
                <a:ea typeface="Arial" panose="020B0604020202020204" pitchFamily="34" charset="0"/>
              </a:rPr>
              <a:t>EXPLORATORY DATA ANALYSIS (EDA)</a:t>
            </a:r>
          </a:p>
        </p:txBody>
      </p:sp>
      <p:pic>
        <p:nvPicPr>
          <p:cNvPr id="3" name="Picture 2"/>
          <p:cNvPicPr>
            <a:picLocks noChangeAspect="1"/>
          </p:cNvPicPr>
          <p:nvPr/>
        </p:nvPicPr>
        <p:blipFill>
          <a:blip r:embed="rId3"/>
          <a:srcRect l="30949" t="18283" r="32249" b="18861"/>
          <a:stretch>
            <a:fillRect/>
          </a:stretch>
        </p:blipFill>
        <p:spPr>
          <a:xfrm>
            <a:off x="6238875" y="476250"/>
            <a:ext cx="3449320" cy="3314065"/>
          </a:xfrm>
          <a:prstGeom prst="rect">
            <a:avLst/>
          </a:prstGeom>
        </p:spPr>
      </p:pic>
      <p:pic>
        <p:nvPicPr>
          <p:cNvPr id="4" name="Picture 3"/>
          <p:cNvPicPr>
            <a:picLocks noChangeAspect="1"/>
          </p:cNvPicPr>
          <p:nvPr/>
        </p:nvPicPr>
        <p:blipFill>
          <a:blip r:embed="rId4"/>
          <a:srcRect l="31046" t="35794" r="44959" b="38382"/>
          <a:stretch>
            <a:fillRect/>
          </a:stretch>
        </p:blipFill>
        <p:spPr>
          <a:xfrm>
            <a:off x="4295140" y="4227830"/>
            <a:ext cx="2621915" cy="1587500"/>
          </a:xfrm>
          <a:prstGeom prst="rect">
            <a:avLst/>
          </a:prstGeom>
        </p:spPr>
      </p:pic>
      <p:pic>
        <p:nvPicPr>
          <p:cNvPr id="5" name="Picture 4"/>
          <p:cNvPicPr>
            <a:picLocks noChangeAspect="1"/>
          </p:cNvPicPr>
          <p:nvPr/>
        </p:nvPicPr>
        <p:blipFill>
          <a:blip r:embed="rId4"/>
          <a:srcRect l="31889" t="62734" r="46066" b="7551"/>
          <a:stretch>
            <a:fillRect/>
          </a:stretch>
        </p:blipFill>
        <p:spPr>
          <a:xfrm>
            <a:off x="9163050" y="4227830"/>
            <a:ext cx="2141220" cy="1624330"/>
          </a:xfrm>
          <a:prstGeom prst="rect">
            <a:avLst/>
          </a:prstGeom>
        </p:spPr>
      </p:pic>
      <p:sp>
        <p:nvSpPr>
          <p:cNvPr id="8" name="Text Box 7"/>
          <p:cNvSpPr txBox="1"/>
          <p:nvPr/>
        </p:nvSpPr>
        <p:spPr>
          <a:xfrm>
            <a:off x="192405" y="4909185"/>
            <a:ext cx="3653790" cy="1476375"/>
          </a:xfrm>
          <a:prstGeom prst="rect">
            <a:avLst/>
          </a:prstGeom>
          <a:noFill/>
        </p:spPr>
        <p:txBody>
          <a:bodyPr wrap="square" rtlCol="0">
            <a:spAutoFit/>
          </a:bodyPr>
          <a:lstStyle/>
          <a:p>
            <a:r>
              <a:rPr lang="en-US" sz="1500">
                <a:solidFill>
                  <a:schemeClr val="bg1"/>
                </a:solidFill>
              </a:rPr>
              <a:t>Exploratory data analysis is a complement to inferential statistics, which tends to be fairly rigid with rules and formulas. At an advanced level, EDA involves looking at and describing the data set from different angles and then summarizing it. </a:t>
            </a:r>
          </a:p>
        </p:txBody>
      </p:sp>
    </p:spTree>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1014</Words>
  <Application>Microsoft Office PowerPoint</Application>
  <PresentationFormat>Widescreen</PresentationFormat>
  <Paragraphs>63</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SimSun</vt:lpstr>
      <vt:lpstr>Arial</vt:lpstr>
      <vt:lpstr>Arial Black</vt:lpstr>
      <vt:lpstr>Arial Rounded MT Bold</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ZhuLong</dc:creator>
  <cp:lastModifiedBy>91913</cp:lastModifiedBy>
  <cp:revision>34</cp:revision>
  <dcterms:created xsi:type="dcterms:W3CDTF">2016-01-04T12:26:00Z</dcterms:created>
  <dcterms:modified xsi:type="dcterms:W3CDTF">2021-12-17T05:22:49Z</dcterms:modified>
  <cp:contentStatus>Final</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1033-11.2.0.10382</vt:lpwstr>
  </property>
  <property fmtid="{D5CDD505-2E9C-101B-9397-08002B2CF9AE}" pid="3" name="ICV">
    <vt:lpwstr>D4F71CF62C624B968166DA58ABC4D5A8</vt:lpwstr>
  </property>
  <property fmtid="{D5CDD505-2E9C-101B-9397-08002B2CF9AE}" pid="4" name="_MarkAsFinal">
    <vt:bool>true</vt:bool>
  </property>
</Properties>
</file>